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Raleway"/>
      <p:regular r:id="rId21"/>
      <p:bold r:id="rId22"/>
      <p:italic r:id="rId23"/>
      <p:boldItalic r:id="rId24"/>
    </p:embeddedFont>
    <p:embeddedFont>
      <p:font typeface="La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aleway-bold.fntdata"/><Relationship Id="rId21" Type="http://schemas.openxmlformats.org/officeDocument/2006/relationships/font" Target="fonts/Raleway-regular.fntdata"/><Relationship Id="rId24" Type="http://schemas.openxmlformats.org/officeDocument/2006/relationships/font" Target="fonts/Raleway-boldItalic.fntdata"/><Relationship Id="rId23" Type="http://schemas.openxmlformats.org/officeDocument/2006/relationships/font" Target="fonts/Raleway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45ab5fc2c2_0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45ab5fc2c2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45ab5fc2c2_0_3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45ab5fc2c2_0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rgbClr val="060137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45ab5fc2c2_0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45ab5fc2c2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45ab5fc2c2_0_4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45ab5fc2c2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45ab5fc2c2_0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45ab5fc2c2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45ab5fc2c2_0_4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45ab5fc2c2_0_4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45ab5fc2c2_0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45ab5fc2c2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45ab5fc2c2_0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45ab5fc2c2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45ab5fc2c2_0_3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45ab5fc2c2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45ab5fc2c2_0_5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45ab5fc2c2_0_5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45ab5fc2c2_0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45ab5fc2c2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45ab5fc2c2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45ab5fc2c2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45ab5fc2c2_0_5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45ab5fc2c2_0_5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45ab5fc2c2_0_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45ab5fc2c2_0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" name="Google Shape;56;p1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7" name="Google Shape;57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1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15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" name="Google Shape;70;p1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1" name="Google Shape;71;p1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" name="Google Shape;73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" name="Google Shape;78;p1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9" name="Google Shape;79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" name="Google Shape;81;p1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" name="Google Shape;87;p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8" name="Google Shape;88;p1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" name="Google Shape;90;p1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" name="Google Shape;94;p1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5" name="Google Shape;95;p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" name="Google Shape;97;p19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2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02" name="Google Shape;102;p2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" name="Google Shape;104;p20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5" name="Google Shape;105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" name="Google Shape;108;p2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9" name="Google Shape;109;p2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" name="Google Shape;111;p21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12" name="Google Shape;112;p21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3" name="Google Shape;113;p21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17" name="Google Shape;117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23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20" name="Google Shape;120;p2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" name="Google Shape;122;p23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4" name="Google Shape;124;p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internships@aapd.com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aapd.com/disability-advocacy-certificate-program/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9.jpg"/><Relationship Id="rId5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type="ctrTitle"/>
          </p:nvPr>
        </p:nvSpPr>
        <p:spPr>
          <a:xfrm>
            <a:off x="729450" y="1322450"/>
            <a:ext cx="69030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66">
                <a:solidFill>
                  <a:schemeClr val="lt1"/>
                </a:solidFill>
              </a:rPr>
              <a:t>2023 AAPD Fall Internship Program </a:t>
            </a:r>
            <a:endParaRPr sz="4866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Information Session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2" name="Google Shape;132;p25"/>
          <p:cNvSpPr txBox="1"/>
          <p:nvPr>
            <p:ph idx="1" type="subTitle"/>
          </p:nvPr>
        </p:nvSpPr>
        <p:spPr>
          <a:xfrm>
            <a:off x="727952" y="3504725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</a:rPr>
              <a:t>May 18</a:t>
            </a:r>
            <a:r>
              <a:rPr lang="en" sz="2300">
                <a:solidFill>
                  <a:schemeClr val="lt1"/>
                </a:solidFill>
              </a:rPr>
              <a:t>, 2023 4:00-4:30pm EST</a:t>
            </a:r>
            <a:endParaRPr sz="2300">
              <a:solidFill>
                <a:schemeClr val="lt1"/>
              </a:solidFill>
            </a:endParaRPr>
          </a:p>
        </p:txBody>
      </p:sp>
      <p:pic>
        <p:nvPicPr>
          <p:cNvPr descr="AAPD Logo in White" id="133" name="Google Shape;1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1170" y="4189750"/>
            <a:ext cx="3426028" cy="60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"/>
          <p:cNvSpPr txBox="1"/>
          <p:nvPr>
            <p:ph type="title"/>
          </p:nvPr>
        </p:nvSpPr>
        <p:spPr>
          <a:xfrm>
            <a:off x="838450" y="1318650"/>
            <a:ext cx="30438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accent3"/>
                </a:solidFill>
              </a:rPr>
              <a:t>Sections 1 &amp; 2</a:t>
            </a:r>
            <a:endParaRPr sz="3200">
              <a:solidFill>
                <a:schemeClr val="accent3"/>
              </a:solidFill>
            </a:endParaRPr>
          </a:p>
        </p:txBody>
      </p:sp>
      <p:sp>
        <p:nvSpPr>
          <p:cNvPr id="198" name="Google Shape;198;p34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4"/>
          <p:cNvSpPr txBox="1"/>
          <p:nvPr>
            <p:ph idx="2" type="body"/>
          </p:nvPr>
        </p:nvSpPr>
        <p:spPr>
          <a:xfrm>
            <a:off x="4811700" y="277325"/>
            <a:ext cx="4056300" cy="28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General Information</a:t>
            </a:r>
            <a:endParaRPr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" sz="2500"/>
              <a:t>Contact Info</a:t>
            </a:r>
            <a:endParaRPr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" sz="2500"/>
              <a:t>Eligibility</a:t>
            </a:r>
            <a:endParaRPr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" sz="2500"/>
              <a:t>AAPD-related questions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Resume</a:t>
            </a:r>
            <a:endParaRPr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" sz="2500"/>
              <a:t>Represent your whole self </a:t>
            </a:r>
            <a:endParaRPr sz="2500"/>
          </a:p>
        </p:txBody>
      </p:sp>
      <p:pic>
        <p:nvPicPr>
          <p:cNvPr descr="AAPD Logo in White" id="200" name="Google Shape;20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670" y="4328000"/>
            <a:ext cx="3426028" cy="60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5"/>
          <p:cNvSpPr txBox="1"/>
          <p:nvPr>
            <p:ph type="title"/>
          </p:nvPr>
        </p:nvSpPr>
        <p:spPr>
          <a:xfrm>
            <a:off x="838450" y="1318650"/>
            <a:ext cx="30438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accent3"/>
                </a:solidFill>
              </a:rPr>
              <a:t>Sections 3 &amp; 4</a:t>
            </a:r>
            <a:endParaRPr sz="3200">
              <a:solidFill>
                <a:schemeClr val="accent3"/>
              </a:solidFill>
            </a:endParaRPr>
          </a:p>
        </p:txBody>
      </p:sp>
      <p:sp>
        <p:nvSpPr>
          <p:cNvPr id="206" name="Google Shape;206;p35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5"/>
          <p:cNvSpPr txBox="1"/>
          <p:nvPr>
            <p:ph idx="2" type="body"/>
          </p:nvPr>
        </p:nvSpPr>
        <p:spPr>
          <a:xfrm>
            <a:off x="4572000" y="165925"/>
            <a:ext cx="4563000" cy="45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Char char="●"/>
            </a:pPr>
            <a:r>
              <a:rPr lang="en" sz="2500">
                <a:solidFill>
                  <a:schemeClr val="lt2"/>
                </a:solidFill>
              </a:rPr>
              <a:t>Placement</a:t>
            </a:r>
            <a:r>
              <a:rPr lang="en" sz="2500">
                <a:solidFill>
                  <a:schemeClr val="lt2"/>
                </a:solidFill>
              </a:rPr>
              <a:t> Preferences</a:t>
            </a:r>
            <a:endParaRPr sz="2500">
              <a:solidFill>
                <a:schemeClr val="lt2"/>
              </a:solidFill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Char char="○"/>
            </a:pPr>
            <a:r>
              <a:rPr lang="en" sz="2300">
                <a:solidFill>
                  <a:schemeClr val="lt2"/>
                </a:solidFill>
              </a:rPr>
              <a:t>Choose top three</a:t>
            </a:r>
            <a:endParaRPr sz="2300">
              <a:solidFill>
                <a:schemeClr val="lt2"/>
              </a:solidFill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Char char="○"/>
            </a:pPr>
            <a:r>
              <a:rPr lang="en" sz="2300">
                <a:solidFill>
                  <a:schemeClr val="lt2"/>
                </a:solidFill>
              </a:rPr>
              <a:t>Provide additional placement-specific materials</a:t>
            </a:r>
            <a:endParaRPr sz="2300">
              <a:solidFill>
                <a:schemeClr val="lt2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3 Essay Questions</a:t>
            </a:r>
            <a:endParaRPr sz="2500"/>
          </a:p>
          <a:p>
            <a:pPr indent="-374650" lvl="1" marL="8001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Helps us understand you as a leader</a:t>
            </a:r>
            <a:endParaRPr sz="2300"/>
          </a:p>
          <a:p>
            <a:pPr indent="-374650" lvl="1" marL="8001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Share details &amp; specifics</a:t>
            </a:r>
            <a:endParaRPr sz="2300"/>
          </a:p>
          <a:p>
            <a:pPr indent="-374650" lvl="1" marL="8001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Answer the questions fully</a:t>
            </a:r>
            <a:endParaRPr sz="2300"/>
          </a:p>
        </p:txBody>
      </p:sp>
      <p:pic>
        <p:nvPicPr>
          <p:cNvPr descr="AAPD Logo in White" id="208" name="Google Shape;20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670" y="4328000"/>
            <a:ext cx="3426028" cy="60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"/>
          <p:cNvSpPr txBox="1"/>
          <p:nvPr>
            <p:ph type="title"/>
          </p:nvPr>
        </p:nvSpPr>
        <p:spPr>
          <a:xfrm>
            <a:off x="838450" y="1318650"/>
            <a:ext cx="30438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accent3"/>
                </a:solidFill>
              </a:rPr>
              <a:t>Sections 5 &amp; 6</a:t>
            </a:r>
            <a:endParaRPr sz="3200">
              <a:solidFill>
                <a:schemeClr val="accent3"/>
              </a:solidFill>
            </a:endParaRPr>
          </a:p>
        </p:txBody>
      </p:sp>
      <p:sp>
        <p:nvSpPr>
          <p:cNvPr id="214" name="Google Shape;214;p36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6"/>
          <p:cNvSpPr txBox="1"/>
          <p:nvPr>
            <p:ph idx="2" type="body"/>
          </p:nvPr>
        </p:nvSpPr>
        <p:spPr>
          <a:xfrm>
            <a:off x="4572000" y="0"/>
            <a:ext cx="4572000" cy="48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References</a:t>
            </a:r>
            <a:endParaRPr sz="25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At least 1 professional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1 can be personal</a:t>
            </a:r>
            <a:endParaRPr sz="23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Demographics (optional)</a:t>
            </a:r>
            <a:endParaRPr sz="25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Disability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Sexual Orientation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Gender &amp; Pronouns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Veteran Status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Race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Age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Religion</a:t>
            </a:r>
            <a:endParaRPr sz="2300"/>
          </a:p>
        </p:txBody>
      </p:sp>
      <p:pic>
        <p:nvPicPr>
          <p:cNvPr descr="AAPD Logo in White" id="216" name="Google Shape;21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670" y="4328000"/>
            <a:ext cx="3426028" cy="60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 txBox="1"/>
          <p:nvPr>
            <p:ph type="title"/>
          </p:nvPr>
        </p:nvSpPr>
        <p:spPr>
          <a:xfrm>
            <a:off x="133750" y="2201083"/>
            <a:ext cx="2309700" cy="10752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accent3"/>
                </a:solidFill>
              </a:rPr>
              <a:t>Application Timeline</a:t>
            </a:r>
            <a:endParaRPr sz="3200">
              <a:solidFill>
                <a:schemeClr val="accent3"/>
              </a:solidFill>
            </a:endParaRPr>
          </a:p>
        </p:txBody>
      </p:sp>
      <p:sp>
        <p:nvSpPr>
          <p:cNvPr id="222" name="Google Shape;222;p37"/>
          <p:cNvSpPr txBox="1"/>
          <p:nvPr>
            <p:ph idx="1" type="body"/>
          </p:nvPr>
        </p:nvSpPr>
        <p:spPr>
          <a:xfrm>
            <a:off x="3533275" y="754800"/>
            <a:ext cx="5412900" cy="38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Application Due:  </a:t>
            </a:r>
            <a:r>
              <a:rPr lang="en" sz="2200"/>
              <a:t>Thursday June 8 at 11:59pm ET</a:t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2200"/>
            </a:br>
            <a:r>
              <a:rPr b="1" lang="en" sz="2200"/>
              <a:t>Application Review:</a:t>
            </a:r>
            <a:r>
              <a:rPr lang="en" sz="2200"/>
              <a:t> Early June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Interviews: </a:t>
            </a:r>
            <a:r>
              <a:rPr lang="en" sz="2200"/>
              <a:t>June-August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Decisions: </a:t>
            </a:r>
            <a:r>
              <a:rPr lang="en" sz="2200"/>
              <a:t>End of August 2023</a:t>
            </a:r>
            <a:endParaRPr sz="2200"/>
          </a:p>
        </p:txBody>
      </p:sp>
      <p:pic>
        <p:nvPicPr>
          <p:cNvPr descr="Icon of a calendar with a clock." id="223" name="Google Shape;223;p37"/>
          <p:cNvPicPr preferRelativeResize="0"/>
          <p:nvPr/>
        </p:nvPicPr>
        <p:blipFill rotWithShape="1">
          <a:blip r:embed="rId3">
            <a:alphaModFix/>
          </a:blip>
          <a:srcRect b="15461" l="0" r="0" t="0"/>
          <a:stretch/>
        </p:blipFill>
        <p:spPr>
          <a:xfrm>
            <a:off x="2483624" y="754800"/>
            <a:ext cx="964050" cy="8149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 of a document being reviewed under a magnifying glass" id="224" name="Google Shape;224;p37"/>
          <p:cNvPicPr preferRelativeResize="0"/>
          <p:nvPr/>
        </p:nvPicPr>
        <p:blipFill rotWithShape="1">
          <a:blip r:embed="rId4">
            <a:alphaModFix/>
          </a:blip>
          <a:srcRect b="19211" l="0" r="0" t="0"/>
          <a:stretch/>
        </p:blipFill>
        <p:spPr>
          <a:xfrm>
            <a:off x="2547625" y="1824325"/>
            <a:ext cx="1165901" cy="9419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 of a virtual interview" id="225" name="Google Shape;225;p37"/>
          <p:cNvPicPr preferRelativeResize="0"/>
          <p:nvPr/>
        </p:nvPicPr>
        <p:blipFill rotWithShape="1">
          <a:blip r:embed="rId5">
            <a:alphaModFix/>
          </a:blip>
          <a:srcRect b="25617" l="0" r="0" t="7581"/>
          <a:stretch/>
        </p:blipFill>
        <p:spPr>
          <a:xfrm>
            <a:off x="2382689" y="2766252"/>
            <a:ext cx="1165916" cy="778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 of a hand holding a checkmark" id="226" name="Google Shape;226;p37"/>
          <p:cNvPicPr preferRelativeResize="0"/>
          <p:nvPr/>
        </p:nvPicPr>
        <p:blipFill rotWithShape="1">
          <a:blip r:embed="rId6">
            <a:alphaModFix/>
          </a:blip>
          <a:srcRect b="19008" l="9683" r="13096" t="0"/>
          <a:stretch/>
        </p:blipFill>
        <p:spPr>
          <a:xfrm>
            <a:off x="2547637" y="3672375"/>
            <a:ext cx="836026" cy="876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"/>
          <p:cNvSpPr txBox="1"/>
          <p:nvPr>
            <p:ph type="title"/>
          </p:nvPr>
        </p:nvSpPr>
        <p:spPr>
          <a:xfrm>
            <a:off x="366250" y="1322450"/>
            <a:ext cx="4730700" cy="33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Type your questions in the Q&amp;A box.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Raise your hand to speak.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Email Katie at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internships@aapd.com</a:t>
            </a:r>
            <a:endParaRPr sz="1400"/>
          </a:p>
        </p:txBody>
      </p:sp>
      <p:pic>
        <p:nvPicPr>
          <p:cNvPr descr="Blue AAPD logo" id="232" name="Google Shape;23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375" y="353525"/>
            <a:ext cx="2785920" cy="70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8"/>
          <p:cNvPicPr preferRelativeResize="0"/>
          <p:nvPr/>
        </p:nvPicPr>
        <p:blipFill rotWithShape="1">
          <a:blip r:embed="rId5">
            <a:alphaModFix/>
          </a:blip>
          <a:srcRect b="12130" l="0" r="63898" t="9154"/>
          <a:stretch/>
        </p:blipFill>
        <p:spPr>
          <a:xfrm>
            <a:off x="5604564" y="0"/>
            <a:ext cx="353943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type="title"/>
          </p:nvPr>
        </p:nvSpPr>
        <p:spPr>
          <a:xfrm>
            <a:off x="727650" y="599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40"/>
              <a:t>Housekeeping Items</a:t>
            </a:r>
            <a:endParaRPr sz="2640"/>
          </a:p>
        </p:txBody>
      </p:sp>
      <p:sp>
        <p:nvSpPr>
          <p:cNvPr id="139" name="Google Shape;139;p26"/>
          <p:cNvSpPr txBox="1"/>
          <p:nvPr>
            <p:ph idx="1" type="body"/>
          </p:nvPr>
        </p:nvSpPr>
        <p:spPr>
          <a:xfrm>
            <a:off x="727650" y="144120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Recording available next week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Closed Captioning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ASL Interpreter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Questions &amp; Answ</a:t>
            </a:r>
            <a:r>
              <a:rPr lang="en" sz="2500"/>
              <a:t>ers</a:t>
            </a:r>
            <a:endParaRPr sz="2500"/>
          </a:p>
        </p:txBody>
      </p:sp>
      <p:pic>
        <p:nvPicPr>
          <p:cNvPr descr="Blue AAPD logo" id="140" name="Google Shape;14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9775" y="3908825"/>
            <a:ext cx="4256727" cy="10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title"/>
          </p:nvPr>
        </p:nvSpPr>
        <p:spPr>
          <a:xfrm>
            <a:off x="5174225" y="641450"/>
            <a:ext cx="15918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Agenda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46" name="Google Shape;146;p27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7"/>
          <p:cNvSpPr txBox="1"/>
          <p:nvPr>
            <p:ph idx="2" type="body"/>
          </p:nvPr>
        </p:nvSpPr>
        <p:spPr>
          <a:xfrm>
            <a:off x="5174225" y="1318650"/>
            <a:ext cx="3742200" cy="26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Overview of Fall Internship Program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Application Process and Timeline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Q&amp;A and Wrap Up</a:t>
            </a:r>
            <a:endParaRPr sz="2500"/>
          </a:p>
        </p:txBody>
      </p:sp>
      <p:pic>
        <p:nvPicPr>
          <p:cNvPr descr="AAPD Logo in White" id="148" name="Google Shape;14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670" y="4328000"/>
            <a:ext cx="3426028" cy="605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hoto of a few AAPD interns in front of an AAPD branded backdrop at a 20th anniversary celebration." id="149" name="Google Shape;14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338" y="884950"/>
            <a:ext cx="4286136" cy="2856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758475" y="717025"/>
            <a:ext cx="80256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2023 Fall Internship Program</a:t>
            </a:r>
            <a:endParaRPr/>
          </a:p>
        </p:txBody>
      </p:sp>
      <p:sp>
        <p:nvSpPr>
          <p:cNvPr id="155" name="Google Shape;155;p28"/>
          <p:cNvSpPr txBox="1"/>
          <p:nvPr/>
        </p:nvSpPr>
        <p:spPr>
          <a:xfrm>
            <a:off x="728775" y="1388750"/>
            <a:ext cx="80553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ato"/>
              <a:buChar char="●"/>
            </a:pPr>
            <a:r>
              <a:rPr lang="en" sz="2500">
                <a:latin typeface="Lato"/>
                <a:ea typeface="Lato"/>
                <a:cs typeface="Lato"/>
                <a:sym typeface="Lato"/>
              </a:rPr>
              <a:t>Fully Virt</a:t>
            </a:r>
            <a:r>
              <a:rPr lang="en" sz="2500">
                <a:latin typeface="Lato"/>
                <a:ea typeface="Lato"/>
                <a:cs typeface="Lato"/>
                <a:sym typeface="Lato"/>
              </a:rPr>
              <a:t>ual</a:t>
            </a:r>
            <a:endParaRPr sz="2500">
              <a:latin typeface="Lato"/>
              <a:ea typeface="Lato"/>
              <a:cs typeface="Lato"/>
              <a:sym typeface="Lato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ato"/>
              <a:buChar char="●"/>
            </a:pPr>
            <a:r>
              <a:rPr lang="en" sz="2500">
                <a:latin typeface="Lato"/>
                <a:ea typeface="Lato"/>
                <a:cs typeface="Lato"/>
                <a:sym typeface="Lato"/>
              </a:rPr>
              <a:t>10 week paid part-time internship</a:t>
            </a:r>
            <a:endParaRPr sz="2500">
              <a:latin typeface="Lato"/>
              <a:ea typeface="Lato"/>
              <a:cs typeface="Lato"/>
              <a:sym typeface="Lato"/>
            </a:endParaRPr>
          </a:p>
          <a:p>
            <a:pPr indent="-3873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ato"/>
              <a:buChar char="○"/>
            </a:pPr>
            <a:r>
              <a:rPr lang="en" sz="2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October 2 to December 8</a:t>
            </a:r>
            <a:endParaRPr sz="2500">
              <a:latin typeface="Lato"/>
              <a:ea typeface="Lato"/>
              <a:cs typeface="Lato"/>
              <a:sym typeface="Lato"/>
            </a:endParaRPr>
          </a:p>
          <a:p>
            <a:pPr indent="-3873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ato"/>
              <a:buChar char="○"/>
            </a:pPr>
            <a:r>
              <a:rPr lang="en" sz="2500">
                <a:latin typeface="Lato"/>
                <a:ea typeface="Lato"/>
                <a:cs typeface="Lato"/>
                <a:sym typeface="Lato"/>
              </a:rPr>
              <a:t>Work 15-20 hours a week</a:t>
            </a:r>
            <a:endParaRPr sz="2500">
              <a:latin typeface="Lato"/>
              <a:ea typeface="Lato"/>
              <a:cs typeface="Lato"/>
              <a:sym typeface="Lato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ato"/>
              <a:buChar char="●"/>
            </a:pPr>
            <a:r>
              <a:rPr lang="en" sz="2500">
                <a:latin typeface="Lato"/>
                <a:ea typeface="Lato"/>
                <a:cs typeface="Lato"/>
                <a:sym typeface="Lato"/>
              </a:rPr>
              <a:t>$18/hour stipend</a:t>
            </a:r>
            <a:endParaRPr sz="25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Blue AAPD logo" id="156" name="Google Shape;15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950" y="4206850"/>
            <a:ext cx="2785920" cy="70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>
            <p:ph type="title"/>
          </p:nvPr>
        </p:nvSpPr>
        <p:spPr>
          <a:xfrm>
            <a:off x="727650" y="5817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Fall Placement Site</a:t>
            </a:r>
            <a:r>
              <a:rPr lang="en"/>
              <a:t>s</a:t>
            </a:r>
            <a:endParaRPr/>
          </a:p>
        </p:txBody>
      </p:sp>
      <p:sp>
        <p:nvSpPr>
          <p:cNvPr id="162" name="Google Shape;162;p29"/>
          <p:cNvSpPr txBox="1"/>
          <p:nvPr/>
        </p:nvSpPr>
        <p:spPr>
          <a:xfrm>
            <a:off x="559200" y="1313675"/>
            <a:ext cx="8214300" cy="3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Elevance Health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</a:pPr>
            <a:r>
              <a:rPr lang="en"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Hand in Hand: The Domestic Employer’s Network</a:t>
            </a:r>
            <a:endParaRPr sz="2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Char char="●"/>
            </a:pPr>
            <a:r>
              <a:rPr lang="en"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Paul K. Longmore Institute</a:t>
            </a:r>
            <a:endParaRPr sz="2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Char char="●"/>
            </a:pPr>
            <a:r>
              <a:rPr lang="en"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National Disability Rights Network</a:t>
            </a:r>
            <a:endParaRPr sz="2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Senate Health, Education, Labor, and Pensions Committee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U.S. Department of Health and Human Services’ 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Administration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 for Community Living (ACL)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U.S. Department of Housing and Urban Development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/>
          <p:nvPr>
            <p:ph type="title"/>
          </p:nvPr>
        </p:nvSpPr>
        <p:spPr>
          <a:xfrm>
            <a:off x="559200" y="634075"/>
            <a:ext cx="80256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Disability Advocacy Certificate Program</a:t>
            </a:r>
            <a:endParaRPr/>
          </a:p>
        </p:txBody>
      </p:sp>
      <p:sp>
        <p:nvSpPr>
          <p:cNvPr id="168" name="Google Shape;168;p30"/>
          <p:cNvSpPr txBox="1"/>
          <p:nvPr/>
        </p:nvSpPr>
        <p:spPr>
          <a:xfrm>
            <a:off x="3693450" y="1287500"/>
            <a:ext cx="5217600" cy="3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ato"/>
              <a:buChar char="●"/>
            </a:pPr>
            <a:r>
              <a:rPr lang="en" sz="2500">
                <a:latin typeface="Lato"/>
                <a:ea typeface="Lato"/>
                <a:cs typeface="Lato"/>
                <a:sym typeface="Lato"/>
              </a:rPr>
              <a:t>Advocacy using storytelling</a:t>
            </a:r>
            <a:endParaRPr sz="2500">
              <a:latin typeface="Lato"/>
              <a:ea typeface="Lato"/>
              <a:cs typeface="Lato"/>
              <a:sym typeface="Lato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ato"/>
              <a:buChar char="●"/>
            </a:pPr>
            <a:r>
              <a:rPr lang="en" sz="2500">
                <a:latin typeface="Lato"/>
                <a:ea typeface="Lato"/>
                <a:cs typeface="Lato"/>
                <a:sym typeface="Lato"/>
              </a:rPr>
              <a:t>Biweekly speakers or class discussions</a:t>
            </a:r>
            <a:endParaRPr sz="2500">
              <a:latin typeface="Lato"/>
              <a:ea typeface="Lato"/>
              <a:cs typeface="Lato"/>
              <a:sym typeface="Lato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ato"/>
              <a:buChar char="●"/>
            </a:pPr>
            <a:r>
              <a:rPr lang="en" sz="2500">
                <a:latin typeface="Lato"/>
                <a:ea typeface="Lato"/>
                <a:cs typeface="Lato"/>
                <a:sym typeface="Lato"/>
              </a:rPr>
              <a:t>Example assignments: </a:t>
            </a:r>
            <a:endParaRPr sz="2500">
              <a:latin typeface="Lato"/>
              <a:ea typeface="Lato"/>
              <a:cs typeface="Lato"/>
              <a:sym typeface="Lato"/>
            </a:endParaRPr>
          </a:p>
          <a:p>
            <a:pPr indent="-3873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ato"/>
              <a:buChar char="○"/>
            </a:pPr>
            <a:r>
              <a:rPr lang="en" sz="2500">
                <a:latin typeface="Lato"/>
                <a:ea typeface="Lato"/>
                <a:cs typeface="Lato"/>
                <a:sym typeface="Lato"/>
              </a:rPr>
              <a:t>Policy Memo, Advocacy Plan Presentations</a:t>
            </a:r>
            <a:endParaRPr sz="25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Blue AAPD logo" id="169" name="Google Shape;16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950" y="4206850"/>
            <a:ext cx="2785920" cy="701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 of a zoom screen with three panelists, the ASL interpreter, and the AAPD Program Coordinator from a session of the Disability Advocacy certificate program" id="170" name="Google Shape;170;p30"/>
          <p:cNvPicPr preferRelativeResize="0"/>
          <p:nvPr/>
        </p:nvPicPr>
        <p:blipFill rotWithShape="1">
          <a:blip r:embed="rId5">
            <a:alphaModFix/>
          </a:blip>
          <a:srcRect b="0" l="13300" r="15265" t="0"/>
          <a:stretch/>
        </p:blipFill>
        <p:spPr>
          <a:xfrm>
            <a:off x="396975" y="1487300"/>
            <a:ext cx="2945500" cy="246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/>
          <p:nvPr>
            <p:ph type="title"/>
          </p:nvPr>
        </p:nvSpPr>
        <p:spPr>
          <a:xfrm>
            <a:off x="727800" y="57202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Mentorship &amp; Community</a:t>
            </a:r>
            <a:endParaRPr/>
          </a:p>
        </p:txBody>
      </p:sp>
      <p:sp>
        <p:nvSpPr>
          <p:cNvPr id="176" name="Google Shape;176;p31"/>
          <p:cNvSpPr txBox="1"/>
          <p:nvPr/>
        </p:nvSpPr>
        <p:spPr>
          <a:xfrm>
            <a:off x="240950" y="1506538"/>
            <a:ext cx="4610400" cy="23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ato"/>
              <a:buChar char="●"/>
            </a:pPr>
            <a:r>
              <a:rPr lang="en" sz="2500">
                <a:latin typeface="Lato"/>
                <a:ea typeface="Lato"/>
                <a:cs typeface="Lato"/>
                <a:sym typeface="Lato"/>
              </a:rPr>
              <a:t>1:1 virtual mentorship from community leaders</a:t>
            </a:r>
            <a:endParaRPr sz="2500">
              <a:latin typeface="Lato"/>
              <a:ea typeface="Lato"/>
              <a:cs typeface="Lato"/>
              <a:sym typeface="Lato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Lato"/>
              <a:buChar char="●"/>
            </a:pPr>
            <a:r>
              <a:rPr lang="en" sz="2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Community events &amp; networking opportunities</a:t>
            </a:r>
            <a:endParaRPr sz="25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Blue AAPD logo" id="177" name="Google Shape;17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950" y="4206850"/>
            <a:ext cx="2785920" cy="701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wo AAPD interns smiling in front of the Capitol at the 20th Anniversary celebration" id="178" name="Google Shape;178;p31"/>
          <p:cNvPicPr preferRelativeResize="0"/>
          <p:nvPr/>
        </p:nvPicPr>
        <p:blipFill rotWithShape="1">
          <a:blip r:embed="rId4">
            <a:alphaModFix/>
          </a:blip>
          <a:srcRect b="0" l="19171" r="21066" t="16254"/>
          <a:stretch/>
        </p:blipFill>
        <p:spPr>
          <a:xfrm>
            <a:off x="5155575" y="1232700"/>
            <a:ext cx="2357350" cy="2201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ristine and two AAPD interns signing at the 20th Anniversary Celebration" id="179" name="Google Shape;179;p31"/>
          <p:cNvPicPr preferRelativeResize="0"/>
          <p:nvPr/>
        </p:nvPicPr>
        <p:blipFill rotWithShape="1">
          <a:blip r:embed="rId5">
            <a:alphaModFix/>
          </a:blip>
          <a:srcRect b="0" l="15225" r="16036" t="0"/>
          <a:stretch/>
        </p:blipFill>
        <p:spPr>
          <a:xfrm>
            <a:off x="6358062" y="2442204"/>
            <a:ext cx="2785925" cy="2701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/>
          <p:nvPr>
            <p:ph idx="1" type="body"/>
          </p:nvPr>
        </p:nvSpPr>
        <p:spPr>
          <a:xfrm>
            <a:off x="729450" y="1508425"/>
            <a:ext cx="7688700" cy="28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600">
                <a:solidFill>
                  <a:schemeClr val="dk2"/>
                </a:solidFill>
              </a:rPr>
              <a:t>Program Dates: </a:t>
            </a:r>
            <a:r>
              <a:rPr lang="en" sz="2600">
                <a:solidFill>
                  <a:schemeClr val="dk2"/>
                </a:solidFill>
              </a:rPr>
              <a:t>October 2 to December 8, 2023</a:t>
            </a:r>
            <a:endParaRPr sz="26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26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600">
                <a:solidFill>
                  <a:schemeClr val="dk2"/>
                </a:solidFill>
              </a:rPr>
              <a:t>Virtual </a:t>
            </a:r>
            <a:r>
              <a:rPr b="1" lang="en" sz="2600">
                <a:solidFill>
                  <a:schemeClr val="dk2"/>
                </a:solidFill>
              </a:rPr>
              <a:t>Orientation: </a:t>
            </a:r>
            <a:r>
              <a:rPr lang="en" sz="2600">
                <a:solidFill>
                  <a:schemeClr val="dk2"/>
                </a:solidFill>
              </a:rPr>
              <a:t>Saturday, September 29 from 12:00-5:00pm ET</a:t>
            </a:r>
            <a:endParaRPr sz="26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26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2"/>
                </a:solidFill>
              </a:rPr>
              <a:t>In-Person Gathering: </a:t>
            </a:r>
            <a:r>
              <a:rPr lang="en" sz="2600">
                <a:solidFill>
                  <a:schemeClr val="dk2"/>
                </a:solidFill>
              </a:rPr>
              <a:t>November 3-6, 2023</a:t>
            </a:r>
            <a:endParaRPr sz="26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AAPD pays travel and hotel costs.</a:t>
            </a:r>
            <a:endParaRPr b="1" sz="2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5" name="Google Shape;185;p32"/>
          <p:cNvSpPr txBox="1"/>
          <p:nvPr>
            <p:ph type="title"/>
          </p:nvPr>
        </p:nvSpPr>
        <p:spPr>
          <a:xfrm>
            <a:off x="727800" y="57202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Important</a:t>
            </a:r>
            <a:r>
              <a:rPr lang="en"/>
              <a:t> Dates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"/>
          <p:cNvSpPr txBox="1"/>
          <p:nvPr>
            <p:ph idx="2" type="body"/>
          </p:nvPr>
        </p:nvSpPr>
        <p:spPr>
          <a:xfrm>
            <a:off x="4572000" y="502500"/>
            <a:ext cx="4192200" cy="22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General Information</a:t>
            </a:r>
            <a:endParaRPr sz="2500"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Resume</a:t>
            </a:r>
            <a:endParaRPr sz="2500"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Internship Placement</a:t>
            </a:r>
            <a:endParaRPr sz="2500"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3 Essay Questions</a:t>
            </a:r>
            <a:endParaRPr sz="2500"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References</a:t>
            </a:r>
            <a:endParaRPr sz="2500"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Demographics (optional)</a:t>
            </a:r>
            <a:endParaRPr sz="2500"/>
          </a:p>
        </p:txBody>
      </p:sp>
      <p:pic>
        <p:nvPicPr>
          <p:cNvPr descr="AAPD Logo in White" id="191" name="Google Shape;19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670" y="4328000"/>
            <a:ext cx="3426028" cy="60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3"/>
          <p:cNvSpPr txBox="1"/>
          <p:nvPr>
            <p:ph type="title"/>
          </p:nvPr>
        </p:nvSpPr>
        <p:spPr>
          <a:xfrm>
            <a:off x="838450" y="1318650"/>
            <a:ext cx="30438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accent3"/>
                </a:solidFill>
              </a:rPr>
              <a:t>Internship Application Components</a:t>
            </a:r>
            <a:endParaRPr sz="32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P  theme">
  <a:themeElements>
    <a:clrScheme name="Streamline">
      <a:dk1>
        <a:srgbClr val="228CF4"/>
      </a:dk1>
      <a:lt1>
        <a:srgbClr val="FFFFFF"/>
      </a:lt1>
      <a:dk2>
        <a:srgbClr val="000000"/>
      </a:dk2>
      <a:lt2>
        <a:srgbClr val="060137"/>
      </a:lt2>
      <a:accent1>
        <a:srgbClr val="060137"/>
      </a:accent1>
      <a:accent2>
        <a:srgbClr val="228CF4"/>
      </a:accent2>
      <a:accent3>
        <a:srgbClr val="F58320"/>
      </a:accent3>
      <a:accent4>
        <a:srgbClr val="228CF4"/>
      </a:accent4>
      <a:accent5>
        <a:srgbClr val="060137"/>
      </a:accent5>
      <a:accent6>
        <a:srgbClr val="F58320"/>
      </a:accent6>
      <a:hlink>
        <a:srgbClr val="060137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