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1" r:id="rId17"/>
    <p:sldId id="276" r:id="rId18"/>
    <p:sldId id="272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1850B-05E8-C84D-84CA-15FFCF348587}" v="6" dt="2023-10-16T19:50:51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0"/>
    <p:restoredTop sz="94648"/>
  </p:normalViewPr>
  <p:slideViewPr>
    <p:cSldViewPr snapToGrid="0" snapToObjects="1">
      <p:cViewPr>
        <p:scale>
          <a:sx n="100" d="100"/>
          <a:sy n="100" d="100"/>
        </p:scale>
        <p:origin x="30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1EDD1A6-CFF9-7546-80AE-01806137154F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CBD211D-A137-8942-9DAC-CAA8C646807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Google Shape;87;p13" descr="The power button with the acronym AAPD and the words American Association of People with Disabilities " title="AAPD Logo ">
            <a:extLst>
              <a:ext uri="{FF2B5EF4-FFF2-40B4-BE49-F238E27FC236}">
                <a16:creationId xmlns:a16="http://schemas.microsoft.com/office/drawing/2014/main" id="{CA66C9FD-AD2C-5F4C-BFBF-0B386ADB580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64374" y="426808"/>
            <a:ext cx="4662601" cy="1174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244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1A6-CFF9-7546-80AE-01806137154F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11D-A137-8942-9DAC-CAA8C646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1A6-CFF9-7546-80AE-01806137154F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11D-A137-8942-9DAC-CAA8C646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6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86205"/>
            <a:ext cx="9601200" cy="4281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1A6-CFF9-7546-80AE-01806137154F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11D-A137-8942-9DAC-CAA8C64680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87;p13" descr="The power button with the acronym AAPD and the words American Association of People with Disabilities " title="AAPD Logo ">
            <a:extLst>
              <a:ext uri="{FF2B5EF4-FFF2-40B4-BE49-F238E27FC236}">
                <a16:creationId xmlns:a16="http://schemas.microsoft.com/office/drawing/2014/main" id="{50FEC582-BFC4-064F-9C6F-905666195D9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2966" y="5606784"/>
            <a:ext cx="2976062" cy="749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75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EDD1A6-CFF9-7546-80AE-01806137154F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D211D-A137-8942-9DAC-CAA8C64680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99136-503F-ED47-9EBB-8EFE61887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8" y="5429249"/>
            <a:ext cx="3531476" cy="8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69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1A6-CFF9-7546-80AE-01806137154F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11D-A137-8942-9DAC-CAA8C64680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CD171-01B0-3D46-AD0D-01A4AC3E5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587" y="5669123"/>
            <a:ext cx="2480441" cy="62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75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39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06252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726705"/>
            <a:ext cx="4443984" cy="31406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1706252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2726703"/>
            <a:ext cx="4443984" cy="314069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1A6-CFF9-7546-80AE-01806137154F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11D-A137-8942-9DAC-CAA8C646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3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187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1A6-CFF9-7546-80AE-01806137154F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11D-A137-8942-9DAC-CAA8C646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1A6-CFF9-7546-80AE-01806137154F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11D-A137-8942-9DAC-CAA8C646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9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EDD1A6-CFF9-7546-80AE-01806137154F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D211D-A137-8942-9DAC-CAA8C64680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Google Shape;87;p13" descr="The power button with the acronym AAPD and the words American Association of People with Disabilities " title="AAPD Logo ">
            <a:extLst>
              <a:ext uri="{FF2B5EF4-FFF2-40B4-BE49-F238E27FC236}">
                <a16:creationId xmlns:a16="http://schemas.microsoft.com/office/drawing/2014/main" id="{5CB875D8-62FC-0943-80AC-C2E525D4BB9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3370" y="5647281"/>
            <a:ext cx="2976062" cy="749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946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EDD1A6-CFF9-7546-80AE-01806137154F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D211D-A137-8942-9DAC-CAA8C64680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Google Shape;87;p13" descr="The power button with the acronym AAPD and the words American Association of People with Disabilities " title="AAPD Logo ">
            <a:extLst>
              <a:ext uri="{FF2B5EF4-FFF2-40B4-BE49-F238E27FC236}">
                <a16:creationId xmlns:a16="http://schemas.microsoft.com/office/drawing/2014/main" id="{5307DA47-F028-6E4D-B814-BDF89799999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3370" y="5585764"/>
            <a:ext cx="2976062" cy="749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73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29644"/>
            <a:ext cx="9601200" cy="433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1EDD1A6-CFF9-7546-80AE-01806137154F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CBD211D-A137-8942-9DAC-CAA8C64680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Google Shape;87;p13" descr="The power button with the acronym AAPD and the words American Association of People with Disabilities " title="AAPD Logo ">
            <a:extLst>
              <a:ext uri="{FF2B5EF4-FFF2-40B4-BE49-F238E27FC236}">
                <a16:creationId xmlns:a16="http://schemas.microsoft.com/office/drawing/2014/main" id="{426C39D7-5A56-1048-A87B-F9F124A20301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92966" y="5606784"/>
            <a:ext cx="2976062" cy="749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44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8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ellis.ca/the-crtcs-annual-report-is-out-the-good-the-bad-the-weird-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65509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dialog-tip-advice-hint-speaking-14881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programs@aapd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nmyownterm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B67B-7500-7946-844E-AC373433FC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2024 Paul G. Hearne Emerging Leader Award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11C4A-AF38-AD4E-B414-25A69436D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Monday, October 16, 2023</a:t>
            </a:r>
          </a:p>
          <a:p>
            <a:r>
              <a:rPr lang="en-US" dirty="0"/>
              <a:t>4:00pm – 5:00pm ET</a:t>
            </a:r>
          </a:p>
        </p:txBody>
      </p:sp>
    </p:spTree>
    <p:extLst>
      <p:ext uri="{BB962C8B-B14F-4D97-AF65-F5344CB8AC3E}">
        <p14:creationId xmlns:p14="http://schemas.microsoft.com/office/powerpoint/2010/main" val="160921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0104-CC53-944F-B6C8-4907DACC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1: Applicant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A6705-B749-0C4B-BF11-EB06D1E49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Phone number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If applicable: Group Member names</a:t>
            </a:r>
          </a:p>
        </p:txBody>
      </p:sp>
      <p:pic>
        <p:nvPicPr>
          <p:cNvPr id="5" name="Picture 4" descr="A cartoon figure holding a red pencil marking off checkboxes on a piece of paper">
            <a:extLst>
              <a:ext uri="{FF2B5EF4-FFF2-40B4-BE49-F238E27FC236}">
                <a16:creationId xmlns:a16="http://schemas.microsoft.com/office/drawing/2014/main" id="{52F20FE1-6E5B-D34B-B3DB-C825AC316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72551" y="1222449"/>
            <a:ext cx="36576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8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8701-08BB-1648-9035-34C730B5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2: 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0136-290F-FF44-9DD3-C58AF199D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activities and experiences that directly relate to your project</a:t>
            </a:r>
          </a:p>
          <a:p>
            <a:r>
              <a:rPr lang="en-US" dirty="0"/>
              <a:t>Can include all kinds of experiences:</a:t>
            </a:r>
          </a:p>
          <a:p>
            <a:pPr lvl="1"/>
            <a:r>
              <a:rPr lang="en-US" dirty="0"/>
              <a:t>Volunteer</a:t>
            </a:r>
          </a:p>
          <a:p>
            <a:pPr lvl="1"/>
            <a:r>
              <a:rPr lang="en-US" dirty="0"/>
              <a:t>Internship / fellowships</a:t>
            </a:r>
          </a:p>
          <a:p>
            <a:pPr lvl="1"/>
            <a:r>
              <a:rPr lang="en-US" dirty="0"/>
              <a:t>Temporary, part-time, full-time</a:t>
            </a:r>
          </a:p>
          <a:p>
            <a:r>
              <a:rPr lang="en-US" dirty="0"/>
              <a:t>If applicable: Group members’ resumes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99976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0430-6C2D-F545-8FB8-97FAA282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3: 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64FA8-0E4D-1045-AAA2-EED9B94FB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 your project to AAPD’s mission</a:t>
            </a:r>
          </a:p>
          <a:p>
            <a:r>
              <a:rPr lang="en-US" dirty="0"/>
              <a:t>Provide enough background to make sure all reviewers have the same understanding of your project</a:t>
            </a:r>
          </a:p>
          <a:p>
            <a:r>
              <a:rPr lang="en-US" dirty="0"/>
              <a:t>Share specifics if you have them</a:t>
            </a:r>
          </a:p>
          <a:p>
            <a:r>
              <a:rPr lang="en-US" dirty="0"/>
              <a:t>Word counts for each essay question</a:t>
            </a:r>
          </a:p>
          <a:p>
            <a:pPr lvl="1"/>
            <a:r>
              <a:rPr lang="en-US" dirty="0"/>
              <a:t>If there is a higher word count, it means reviewers will pay closer attention</a:t>
            </a:r>
          </a:p>
        </p:txBody>
      </p:sp>
    </p:spTree>
    <p:extLst>
      <p:ext uri="{BB962C8B-B14F-4D97-AF65-F5344CB8AC3E}">
        <p14:creationId xmlns:p14="http://schemas.microsoft.com/office/powerpoint/2010/main" val="109770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695A-C7F8-BF4D-9DFB-07083F23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3: 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B9437-51F8-E341-8D94-A3DEC6F8B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Recipients will receive $7,500 for the project</a:t>
            </a:r>
          </a:p>
          <a:p>
            <a:r>
              <a:rPr lang="en-US" dirty="0"/>
              <a:t>Recipients will receive $2,500 for their contribution to the disability community</a:t>
            </a:r>
          </a:p>
        </p:txBody>
      </p:sp>
      <p:pic>
        <p:nvPicPr>
          <p:cNvPr id="5" name="Picture 4" descr="Graphic of a calculator, papers, and dollar bills">
            <a:extLst>
              <a:ext uri="{FF2B5EF4-FFF2-40B4-BE49-F238E27FC236}">
                <a16:creationId xmlns:a16="http://schemas.microsoft.com/office/drawing/2014/main" id="{F08E1FD0-6B5B-6B47-BCD2-176BB0E1B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600" y="3758074"/>
            <a:ext cx="4157662" cy="241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2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E606-A2DA-2CF0-A74B-65960B31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3: 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1B1E2-BC40-E0D1-474F-05627161F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AAPD disburses the funds to wherever the recipient chooses. Two main options include:</a:t>
            </a:r>
          </a:p>
          <a:p>
            <a:pPr lvl="1"/>
            <a:r>
              <a:rPr lang="en-US" dirty="0"/>
              <a:t>501(c)3 entity, can be either self or fiscal intermediary</a:t>
            </a:r>
          </a:p>
          <a:p>
            <a:pPr lvl="2"/>
            <a:r>
              <a:rPr lang="en-US" dirty="0"/>
              <a:t>AAPD cannot serve as a fiscal intermediary</a:t>
            </a:r>
          </a:p>
          <a:p>
            <a:pPr lvl="1"/>
            <a:r>
              <a:rPr lang="en-US" dirty="0"/>
              <a:t>Directly to the recipient</a:t>
            </a:r>
          </a:p>
          <a:p>
            <a:pPr lvl="2"/>
            <a:r>
              <a:rPr lang="en-US" dirty="0"/>
              <a:t>If directly, it will be counted as taxable income</a:t>
            </a:r>
          </a:p>
          <a:p>
            <a:pPr lvl="2"/>
            <a:r>
              <a:rPr lang="en-US" dirty="0"/>
              <a:t>Consider taxes as part of the budget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291089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4D94-D121-EA48-BD9F-5E21BEC2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4: Letters of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3007E-6DC1-E946-B0E3-01907351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letters required</a:t>
            </a:r>
          </a:p>
          <a:p>
            <a:r>
              <a:rPr lang="en-US" dirty="0"/>
              <a:t>People who can speak to your leadership style and your project</a:t>
            </a:r>
          </a:p>
          <a:p>
            <a:r>
              <a:rPr lang="en-US" dirty="0"/>
              <a:t>Conflict of interest: Board members, AAPD staff, or a relative of any of these individuals, or if applicable, group members</a:t>
            </a:r>
          </a:p>
        </p:txBody>
      </p:sp>
    </p:spTree>
    <p:extLst>
      <p:ext uri="{BB962C8B-B14F-4D97-AF65-F5344CB8AC3E}">
        <p14:creationId xmlns:p14="http://schemas.microsoft.com/office/powerpoint/2010/main" val="3101035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1489-E045-3647-980C-3924D78D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5: Demographics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E1D02-6046-D444-8F8C-9CC613AD9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AAPD get a better sense of our outreach efforts to diverse communities</a:t>
            </a:r>
          </a:p>
          <a:p>
            <a:r>
              <a:rPr lang="en-US" dirty="0"/>
              <a:t>Demographic questions include, but not limited to:</a:t>
            </a:r>
          </a:p>
          <a:p>
            <a:pPr lvl="1"/>
            <a:r>
              <a:rPr lang="en-US" dirty="0"/>
              <a:t>Race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Religion</a:t>
            </a:r>
          </a:p>
          <a:p>
            <a:pPr lvl="1"/>
            <a:r>
              <a:rPr lang="en-US" dirty="0"/>
              <a:t>Sexual orientation</a:t>
            </a:r>
          </a:p>
          <a:p>
            <a:pPr lvl="1"/>
            <a:r>
              <a:rPr lang="en-US" dirty="0"/>
              <a:t>Disability</a:t>
            </a:r>
          </a:p>
        </p:txBody>
      </p:sp>
    </p:spTree>
    <p:extLst>
      <p:ext uri="{BB962C8B-B14F-4D97-AF65-F5344CB8AC3E}">
        <p14:creationId xmlns:p14="http://schemas.microsoft.com/office/powerpoint/2010/main" val="203399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415B-902B-B1D5-5C08-8B40997C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Encouragement</a:t>
            </a: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43EA2046-40D1-B64A-38B1-BA8F0FB8F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00911" y="2534904"/>
            <a:ext cx="3671889" cy="2612396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1635FB-1344-C47E-814C-432F4C3FE20C}"/>
              </a:ext>
            </a:extLst>
          </p:cNvPr>
          <p:cNvSpPr txBox="1">
            <a:spLocks/>
          </p:cNvSpPr>
          <p:nvPr/>
        </p:nvSpPr>
        <p:spPr>
          <a:xfrm>
            <a:off x="1371600" y="1586205"/>
            <a:ext cx="9601200" cy="4281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Look at AAPD’s mission and how the project relates</a:t>
            </a:r>
          </a:p>
          <a:p>
            <a:r>
              <a:rPr lang="en-US" dirty="0"/>
              <a:t>Preview the Word document</a:t>
            </a:r>
          </a:p>
          <a:p>
            <a:r>
              <a:rPr lang="en-US" dirty="0"/>
              <a:t>Ask questions!</a:t>
            </a:r>
          </a:p>
          <a:p>
            <a:pPr lvl="1"/>
            <a:r>
              <a:rPr lang="en-US" dirty="0"/>
              <a:t>Email, set up calls</a:t>
            </a:r>
          </a:p>
          <a:p>
            <a:r>
              <a:rPr lang="en-US" dirty="0"/>
              <a:t>Welcome new ideas!</a:t>
            </a:r>
          </a:p>
          <a:p>
            <a:r>
              <a:rPr lang="en-US" dirty="0"/>
              <a:t>Know that AAPD is here to support</a:t>
            </a:r>
          </a:p>
        </p:txBody>
      </p:sp>
    </p:spTree>
    <p:extLst>
      <p:ext uri="{BB962C8B-B14F-4D97-AF65-F5344CB8AC3E}">
        <p14:creationId xmlns:p14="http://schemas.microsoft.com/office/powerpoint/2010/main" val="45664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24A6-18BC-034E-B443-09140078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Hearne Awardees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471F4-0789-F345-BCBA-11A0F818F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Sneha Dave (2020) and Elijah Armstrong (2021)</a:t>
            </a:r>
          </a:p>
        </p:txBody>
      </p:sp>
    </p:spTree>
    <p:extLst>
      <p:ext uri="{BB962C8B-B14F-4D97-AF65-F5344CB8AC3E}">
        <p14:creationId xmlns:p14="http://schemas.microsoft.com/office/powerpoint/2010/main" val="131850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C23D4A-7308-AA4B-966B-BC24E47F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Hearne Awardees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88E95-E952-B74A-B396-59E60B51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505249"/>
            <a:ext cx="4443984" cy="500608"/>
          </a:xfrm>
        </p:spPr>
        <p:txBody>
          <a:bodyPr/>
          <a:lstStyle/>
          <a:p>
            <a:r>
              <a:rPr lang="en-US" b="1" dirty="0"/>
              <a:t>Sneha Dave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919A2-912C-4F4A-8CF8-045B66146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005857"/>
            <a:ext cx="4443984" cy="3140696"/>
          </a:xfrm>
        </p:spPr>
        <p:txBody>
          <a:bodyPr/>
          <a:lstStyle/>
          <a:p>
            <a:r>
              <a:rPr lang="en-US" dirty="0"/>
              <a:t>2020 Awardee</a:t>
            </a:r>
          </a:p>
          <a:p>
            <a:r>
              <a:rPr lang="en-US" dirty="0"/>
              <a:t>Generation Patient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C101D1-E728-3546-913D-C43EAB4FA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04888" y="1544305"/>
            <a:ext cx="4443984" cy="500608"/>
          </a:xfrm>
        </p:spPr>
        <p:txBody>
          <a:bodyPr/>
          <a:lstStyle/>
          <a:p>
            <a:r>
              <a:rPr lang="en-US" b="1" dirty="0"/>
              <a:t>Elijah Armstrong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A7A424-1541-3249-B6E6-2A169746C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04887" y="2044913"/>
            <a:ext cx="5011341" cy="3140697"/>
          </a:xfrm>
        </p:spPr>
        <p:txBody>
          <a:bodyPr/>
          <a:lstStyle/>
          <a:p>
            <a:r>
              <a:rPr lang="en-US" dirty="0"/>
              <a:t>2021 Awardee</a:t>
            </a:r>
          </a:p>
          <a:p>
            <a:r>
              <a:rPr lang="en-US" dirty="0" err="1"/>
              <a:t>Heumann</a:t>
            </a:r>
            <a:r>
              <a:rPr lang="en-US" dirty="0"/>
              <a:t>-Armstrong Award</a:t>
            </a:r>
          </a:p>
        </p:txBody>
      </p:sp>
      <p:pic>
        <p:nvPicPr>
          <p:cNvPr id="10" name="Picture 9" descr="Photo of Elijah Armstrong, a Black man wearing a tan suit with a brown shirt and tan tie.">
            <a:extLst>
              <a:ext uri="{FF2B5EF4-FFF2-40B4-BE49-F238E27FC236}">
                <a16:creationId xmlns:a16="http://schemas.microsoft.com/office/drawing/2014/main" id="{56E528DD-C8DF-BFC9-099A-D71FC3352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596" y="3429000"/>
            <a:ext cx="3098327" cy="3098327"/>
          </a:xfrm>
          <a:prstGeom prst="rect">
            <a:avLst/>
          </a:prstGeom>
        </p:spPr>
      </p:pic>
      <p:pic>
        <p:nvPicPr>
          <p:cNvPr id="11" name="Picture 1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27CBF5D-F9ED-AE52-21FB-36ACC0E14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21" y="3428999"/>
            <a:ext cx="3140695" cy="31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4F41-FEE4-0E4D-9D51-67F82126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E8302-7393-5B41-B559-756EB1CC1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Recording available in 3-5 business days</a:t>
            </a:r>
          </a:p>
          <a:p>
            <a:pPr lvl="1"/>
            <a:r>
              <a:rPr lang="en-US" dirty="0"/>
              <a:t>Includes PowerPoint slides</a:t>
            </a:r>
          </a:p>
          <a:p>
            <a:r>
              <a:rPr lang="en-US" dirty="0"/>
              <a:t>Closed captioning and </a:t>
            </a:r>
            <a:r>
              <a:rPr lang="en-US" dirty="0" err="1"/>
              <a:t>StreamText</a:t>
            </a:r>
            <a:endParaRPr lang="en-US" dirty="0"/>
          </a:p>
          <a:p>
            <a:r>
              <a:rPr lang="en-US" dirty="0"/>
              <a:t>ASL Interpreters pinned</a:t>
            </a:r>
          </a:p>
          <a:p>
            <a:r>
              <a:rPr lang="en-US" dirty="0"/>
              <a:t>Questions and answers at the end of the webinar</a:t>
            </a:r>
          </a:p>
          <a:p>
            <a:pPr lvl="1"/>
            <a:r>
              <a:rPr lang="en-US" dirty="0"/>
              <a:t>If you have questions, please put them in Q&amp;A box only</a:t>
            </a:r>
          </a:p>
          <a:p>
            <a:pPr lvl="1"/>
            <a:r>
              <a:rPr lang="en-US" dirty="0" err="1"/>
              <a:t>Chatbox</a:t>
            </a:r>
            <a:r>
              <a:rPr lang="en-US" dirty="0"/>
              <a:t> is only for interactive component and will not be read</a:t>
            </a:r>
          </a:p>
        </p:txBody>
      </p:sp>
    </p:spTree>
    <p:extLst>
      <p:ext uri="{BB962C8B-B14F-4D97-AF65-F5344CB8AC3E}">
        <p14:creationId xmlns:p14="http://schemas.microsoft.com/office/powerpoint/2010/main" val="2653889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496EC-B352-214A-B7CB-B462983A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9BD92-7C9D-CF4A-A4FA-2B408561C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Christine at </a:t>
            </a:r>
            <a:r>
              <a:rPr lang="en-US" dirty="0">
                <a:hlinkClick r:id="rId2"/>
              </a:rPr>
              <a:t>programs@aapd.com</a:t>
            </a:r>
            <a:r>
              <a:rPr lang="en-US"/>
              <a:t> with </a:t>
            </a:r>
            <a:r>
              <a:rPr lang="en-US" dirty="0"/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137219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F9E1-D28B-6149-A64C-69C6E77F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32B7D-8BCC-8241-9984-84EA0A578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AAPD and Paul G. Hearne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Application Process</a:t>
            </a:r>
          </a:p>
          <a:p>
            <a:r>
              <a:rPr lang="en-US" dirty="0"/>
              <a:t>Past and current Hearne Awardees</a:t>
            </a:r>
          </a:p>
          <a:p>
            <a:r>
              <a:rPr lang="en-US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49513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65DE-301E-184D-9CCB-103E3BD0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 G. Hearne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4DCC6-E2A0-4C45-AB8F-A0E89BC6C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6206"/>
            <a:ext cx="5963107" cy="45859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Award named after a lifelong disability advocate and leader</a:t>
            </a:r>
          </a:p>
          <a:p>
            <a:r>
              <a:rPr lang="en-US" dirty="0"/>
              <a:t>One of AAPD’s co-founders</a:t>
            </a:r>
          </a:p>
          <a:p>
            <a:r>
              <a:rPr lang="en-US" dirty="0"/>
              <a:t>One Break and The Dole Foundation for Employment of People with Disabilities</a:t>
            </a:r>
          </a:p>
          <a:p>
            <a:r>
              <a:rPr lang="en-US" dirty="0"/>
              <a:t>Two passions:</a:t>
            </a:r>
          </a:p>
          <a:p>
            <a:pPr lvl="1"/>
            <a:r>
              <a:rPr lang="en-US" dirty="0"/>
              <a:t>Create a national association of people with disabilities</a:t>
            </a:r>
          </a:p>
          <a:p>
            <a:pPr lvl="1"/>
            <a:r>
              <a:rPr lang="en-US" dirty="0"/>
              <a:t>Cultivate potential leaders to carry on the disability rights movement</a:t>
            </a:r>
          </a:p>
        </p:txBody>
      </p:sp>
      <p:pic>
        <p:nvPicPr>
          <p:cNvPr id="7" name="Picture 6" descr="Paul G. Hearne, a man with curly hair and a mustache, in a suit and tie.">
            <a:extLst>
              <a:ext uri="{FF2B5EF4-FFF2-40B4-BE49-F238E27FC236}">
                <a16:creationId xmlns:a16="http://schemas.microsoft.com/office/drawing/2014/main" id="{C4EDFB6A-B6A5-0149-9453-D78381CBA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707" y="1087617"/>
            <a:ext cx="3638093" cy="31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2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588C-2710-5844-922E-392A31D5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CF3E7-7F34-7E48-A0F7-3B7FA0662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6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B337B6-8936-5C4C-AAD4-E8E31515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CB5BFA-675F-C94A-BB31-984255D78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Deadline: Wed, October 25, 2023 at 5pm ET</a:t>
            </a:r>
          </a:p>
          <a:p>
            <a:r>
              <a:rPr lang="en-US" dirty="0"/>
              <a:t>Review and interviews: November 2023 to January 2024</a:t>
            </a:r>
          </a:p>
          <a:p>
            <a:r>
              <a:rPr lang="en-US" dirty="0"/>
              <a:t>Final notification: January 2024</a:t>
            </a:r>
          </a:p>
          <a:p>
            <a:r>
              <a:rPr lang="en-US" dirty="0"/>
              <a:t>Project timeline: January 2024 – December 2024</a:t>
            </a:r>
          </a:p>
          <a:p>
            <a:r>
              <a:rPr lang="en-US" dirty="0"/>
              <a:t>AAPD’s Virtual Gala: Spring 2024</a:t>
            </a:r>
          </a:p>
        </p:txBody>
      </p:sp>
      <p:pic>
        <p:nvPicPr>
          <p:cNvPr id="8" name="Picture 7" descr="A yellow diamond sign on a pole that says: &quot;DEADLINE AHEAD&quot;">
            <a:extLst>
              <a:ext uri="{FF2B5EF4-FFF2-40B4-BE49-F238E27FC236}">
                <a16:creationId xmlns:a16="http://schemas.microsoft.com/office/drawing/2014/main" id="{D4469B58-6BE6-9143-BC94-ABAB54BD0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326"/>
          <a:stretch/>
        </p:blipFill>
        <p:spPr>
          <a:xfrm>
            <a:off x="7910946" y="3703663"/>
            <a:ext cx="3172690" cy="303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EFE9F6-1811-1DA2-393E-8DB9A4BCECCA}"/>
              </a:ext>
            </a:extLst>
          </p:cNvPr>
          <p:cNvSpPr txBox="1"/>
          <p:nvPr/>
        </p:nvSpPr>
        <p:spPr>
          <a:xfrm>
            <a:off x="18819628" y="-35300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24101-DCA4-F823-CC4F-27BF9EF42FEA}"/>
              </a:ext>
            </a:extLst>
          </p:cNvPr>
          <p:cNvSpPr txBox="1"/>
          <p:nvPr/>
        </p:nvSpPr>
        <p:spPr>
          <a:xfrm>
            <a:off x="12940145" y="789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6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FE42E0-E957-B14B-B139-9C0012DB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DA689F-5628-4545-B6CF-B81FF9EC5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6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A58F-0516-8E45-B547-69F800DC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20104-8F66-9B46-AC1C-28FB63959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Applicant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Resume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Project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Letters of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Optional demographics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Not all suggestions/tips may apply!</a:t>
            </a:r>
          </a:p>
        </p:txBody>
      </p:sp>
    </p:spTree>
    <p:extLst>
      <p:ext uri="{BB962C8B-B14F-4D97-AF65-F5344CB8AC3E}">
        <p14:creationId xmlns:p14="http://schemas.microsoft.com/office/powerpoint/2010/main" val="419426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13CED-3FF1-1547-9EE9-10580545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1: Applicant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160E5-E33B-4E47-96B4-2B7F2B462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are eligible if you self-identify as:</a:t>
            </a:r>
          </a:p>
          <a:p>
            <a:pPr lvl="1"/>
            <a:r>
              <a:rPr lang="en-US" dirty="0"/>
              <a:t>Emerging Leader</a:t>
            </a:r>
          </a:p>
          <a:p>
            <a:pPr lvl="1"/>
            <a:r>
              <a:rPr lang="en-US" dirty="0"/>
              <a:t>Person with a disability</a:t>
            </a:r>
          </a:p>
          <a:p>
            <a:r>
              <a:rPr lang="en-US" dirty="0"/>
              <a:t>Emerging leader is not tied to:</a:t>
            </a:r>
          </a:p>
          <a:p>
            <a:pPr lvl="1"/>
            <a:r>
              <a:rPr lang="en-US" dirty="0"/>
              <a:t>Age, education status, employment, specific experience or involvement with disability community</a:t>
            </a:r>
          </a:p>
          <a:p>
            <a:r>
              <a:rPr lang="en-US" dirty="0"/>
              <a:t>Do not need to disclose your disability</a:t>
            </a:r>
          </a:p>
          <a:p>
            <a:r>
              <a:rPr lang="en-US" dirty="0"/>
              <a:t>Groups up to 4 people can apply</a:t>
            </a:r>
          </a:p>
          <a:p>
            <a:pPr lvl="1"/>
            <a:r>
              <a:rPr lang="en-US" dirty="0"/>
              <a:t>Everyone still must identify as an emerging leader with a disability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074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AAPD Template">
      <a:dk1>
        <a:srgbClr val="000000"/>
      </a:dk1>
      <a:lt1>
        <a:srgbClr val="FFFFFF"/>
      </a:lt1>
      <a:dk2>
        <a:srgbClr val="1F124C"/>
      </a:dk2>
      <a:lt2>
        <a:srgbClr val="FEFFFF"/>
      </a:lt2>
      <a:accent1>
        <a:srgbClr val="8C8D86"/>
      </a:accent1>
      <a:accent2>
        <a:srgbClr val="E6C069"/>
      </a:accent2>
      <a:accent3>
        <a:srgbClr val="897B61"/>
      </a:accent3>
      <a:accent4>
        <a:srgbClr val="1F124C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51A3987-3C49-0F42-B13A-BDFE074B7E26}" vid="{7A75D97F-2A97-2E4F-88B4-3F641392C0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Week1_Tuesday_Introduction</Template>
  <TotalTime>6141</TotalTime>
  <Words>617</Words>
  <Application>Microsoft Macintosh PowerPoint</Application>
  <PresentationFormat>Widescreen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Franklin Gothic Book</vt:lpstr>
      <vt:lpstr>Crop</vt:lpstr>
      <vt:lpstr>2024 Paul G. Hearne Emerging Leader Award Webinar</vt:lpstr>
      <vt:lpstr>Housekeeping Items</vt:lpstr>
      <vt:lpstr>Agenda</vt:lpstr>
      <vt:lpstr>Paul G. Hearne</vt:lpstr>
      <vt:lpstr>Timeline</vt:lpstr>
      <vt:lpstr>Timeline</vt:lpstr>
      <vt:lpstr>Application Process</vt:lpstr>
      <vt:lpstr>Application Sections</vt:lpstr>
      <vt:lpstr>Section 1: Applicant Information</vt:lpstr>
      <vt:lpstr>Section 1: Applicant Information</vt:lpstr>
      <vt:lpstr>Section 2: Resume</vt:lpstr>
      <vt:lpstr>Section 3: Project Information</vt:lpstr>
      <vt:lpstr>Section 3: Project Information</vt:lpstr>
      <vt:lpstr>Section 3: Project Information</vt:lpstr>
      <vt:lpstr>Section 4: Letters of Support</vt:lpstr>
      <vt:lpstr>Section 5: Demographics (Optional)</vt:lpstr>
      <vt:lpstr>Tips and Encouragement</vt:lpstr>
      <vt:lpstr>Hearne Awardees</vt:lpstr>
      <vt:lpstr>Past Hearne Awardees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Paul G. Hearne Emerging Leader Award Webinar</dc:title>
  <dc:creator>Christine Liao</dc:creator>
  <cp:lastModifiedBy>Christine Liao</cp:lastModifiedBy>
  <cp:revision>3</cp:revision>
  <dcterms:created xsi:type="dcterms:W3CDTF">2020-10-13T20:21:13Z</dcterms:created>
  <dcterms:modified xsi:type="dcterms:W3CDTF">2023-10-16T19:51:02Z</dcterms:modified>
</cp:coreProperties>
</file>