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aleway"/>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Lato-regular.fntdata"/><Relationship Id="rId23"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ff2e365c2f_0_10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ff2e365c2f_0_10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ff2e365c2f_0_10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ff2e365c2f_0_10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ff2e365c2f_0_1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ff2e365c2f_0_1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ff2e365c2f_0_10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ff2e365c2f_0_10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ff2e365c2f_0_10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ff2e365c2f_0_10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ff2e365c2f_0_10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ff2e365c2f_0_10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ff2e365c2f_0_10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ff2e365c2f_0_10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ff2e365c2f_0_10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ff2e365c2f_0_10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ff2e365c2f_0_10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ff2e365c2f_0_1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ff2e365c2f_0_10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ff2e365c2f_0_10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ff2e365c2f_0_10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ff2e365c2f_0_10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ff2e365c2f_0_10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ff2e365c2f_0_10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sz="1400">
              <a:solidFill>
                <a:srgbClr val="060137"/>
              </a:solidFill>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ff2e365c2f_0_10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ff2e365c2f_0_10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54" name="Shape 54"/>
        <p:cNvGrpSpPr/>
        <p:nvPr/>
      </p:nvGrpSpPr>
      <p:grpSpPr>
        <a:xfrm>
          <a:off x="0" y="0"/>
          <a:ext cx="0" cy="0"/>
          <a:chOff x="0" y="0"/>
          <a:chExt cx="0" cy="0"/>
        </a:xfrm>
      </p:grpSpPr>
      <p:sp>
        <p:nvSpPr>
          <p:cNvPr id="55" name="Google Shape;55;p14"/>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14"/>
          <p:cNvGrpSpPr/>
          <p:nvPr/>
        </p:nvGrpSpPr>
        <p:grpSpPr>
          <a:xfrm>
            <a:off x="830392" y="1191256"/>
            <a:ext cx="745763" cy="45826"/>
            <a:chOff x="4580561" y="2589004"/>
            <a:chExt cx="1064464" cy="25200"/>
          </a:xfrm>
        </p:grpSpPr>
        <p:sp>
          <p:nvSpPr>
            <p:cNvPr id="57" name="Google Shape;57;p1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14"/>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60" name="Google Shape;60;p14"/>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1" name="Google Shape;61;p1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2" name="Shape 62"/>
        <p:cNvGrpSpPr/>
        <p:nvPr/>
      </p:nvGrpSpPr>
      <p:grpSpPr>
        <a:xfrm>
          <a:off x="0" y="0"/>
          <a:ext cx="0" cy="0"/>
          <a:chOff x="0" y="0"/>
          <a:chExt cx="0" cy="0"/>
        </a:xfrm>
      </p:grpSpPr>
      <p:grpSp>
        <p:nvGrpSpPr>
          <p:cNvPr id="63" name="Google Shape;63;p15"/>
          <p:cNvGrpSpPr/>
          <p:nvPr/>
        </p:nvGrpSpPr>
        <p:grpSpPr>
          <a:xfrm>
            <a:off x="830392" y="1191256"/>
            <a:ext cx="745763" cy="45826"/>
            <a:chOff x="4580561" y="2589004"/>
            <a:chExt cx="1064464" cy="25200"/>
          </a:xfrm>
        </p:grpSpPr>
        <p:sp>
          <p:nvSpPr>
            <p:cNvPr id="64" name="Google Shape;64;p1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15"/>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7" name="Google Shape;67;p1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sp>
        <p:nvSpPr>
          <p:cNvPr id="69" name="Google Shape;69;p1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 name="Google Shape;70;p16"/>
          <p:cNvGrpSpPr/>
          <p:nvPr/>
        </p:nvGrpSpPr>
        <p:grpSpPr>
          <a:xfrm>
            <a:off x="830392" y="1191256"/>
            <a:ext cx="745763" cy="45826"/>
            <a:chOff x="4580561" y="2589004"/>
            <a:chExt cx="1064464" cy="25200"/>
          </a:xfrm>
        </p:grpSpPr>
        <p:sp>
          <p:nvSpPr>
            <p:cNvPr id="71" name="Google Shape;71;p1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 name="Google Shape;73;p16"/>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74" name="Google Shape;74;p1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75" name="Google Shape;75;p1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6" name="Shape 76"/>
        <p:cNvGrpSpPr/>
        <p:nvPr/>
      </p:nvGrpSpPr>
      <p:grpSpPr>
        <a:xfrm>
          <a:off x="0" y="0"/>
          <a:ext cx="0" cy="0"/>
          <a:chOff x="0" y="0"/>
          <a:chExt cx="0" cy="0"/>
        </a:xfrm>
      </p:grpSpPr>
      <p:sp>
        <p:nvSpPr>
          <p:cNvPr id="77" name="Google Shape;77;p1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p17"/>
          <p:cNvGrpSpPr/>
          <p:nvPr/>
        </p:nvGrpSpPr>
        <p:grpSpPr>
          <a:xfrm>
            <a:off x="830392" y="1191256"/>
            <a:ext cx="745763" cy="45826"/>
            <a:chOff x="4580561" y="2589004"/>
            <a:chExt cx="1064464" cy="25200"/>
          </a:xfrm>
        </p:grpSpPr>
        <p:sp>
          <p:nvSpPr>
            <p:cNvPr id="79" name="Google Shape;79;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17"/>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82" name="Google Shape;82;p17"/>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83" name="Google Shape;83;p17"/>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84" name="Google Shape;84;p1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1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 name="Google Shape;87;p18"/>
          <p:cNvGrpSpPr/>
          <p:nvPr/>
        </p:nvGrpSpPr>
        <p:grpSpPr>
          <a:xfrm>
            <a:off x="830392" y="1191256"/>
            <a:ext cx="745763" cy="45826"/>
            <a:chOff x="4580561" y="2589004"/>
            <a:chExt cx="1064464" cy="25200"/>
          </a:xfrm>
        </p:grpSpPr>
        <p:sp>
          <p:nvSpPr>
            <p:cNvPr id="88" name="Google Shape;88;p1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18"/>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91" name="Google Shape;91;p1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2" name="Shape 92"/>
        <p:cNvGrpSpPr/>
        <p:nvPr/>
      </p:nvGrpSpPr>
      <p:grpSpPr>
        <a:xfrm>
          <a:off x="0" y="0"/>
          <a:ext cx="0" cy="0"/>
          <a:chOff x="0" y="0"/>
          <a:chExt cx="0" cy="0"/>
        </a:xfrm>
      </p:grpSpPr>
      <p:sp>
        <p:nvSpPr>
          <p:cNvPr id="93" name="Google Shape;93;p1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 name="Google Shape;94;p19"/>
          <p:cNvGrpSpPr/>
          <p:nvPr/>
        </p:nvGrpSpPr>
        <p:grpSpPr>
          <a:xfrm>
            <a:off x="830392" y="1191256"/>
            <a:ext cx="745763" cy="45826"/>
            <a:chOff x="4580561" y="2589004"/>
            <a:chExt cx="1064464" cy="25200"/>
          </a:xfrm>
        </p:grpSpPr>
        <p:sp>
          <p:nvSpPr>
            <p:cNvPr id="95" name="Google Shape;95;p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19"/>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98" name="Google Shape;98;p19"/>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99" name="Google Shape;99;p1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00" name="Shape 100"/>
        <p:cNvGrpSpPr/>
        <p:nvPr/>
      </p:nvGrpSpPr>
      <p:grpSpPr>
        <a:xfrm>
          <a:off x="0" y="0"/>
          <a:ext cx="0" cy="0"/>
          <a:chOff x="0" y="0"/>
          <a:chExt cx="0" cy="0"/>
        </a:xfrm>
      </p:grpSpPr>
      <p:grpSp>
        <p:nvGrpSpPr>
          <p:cNvPr id="101" name="Google Shape;101;p20"/>
          <p:cNvGrpSpPr/>
          <p:nvPr/>
        </p:nvGrpSpPr>
        <p:grpSpPr>
          <a:xfrm>
            <a:off x="830392" y="4169130"/>
            <a:ext cx="745763" cy="45826"/>
            <a:chOff x="4580561" y="2589004"/>
            <a:chExt cx="1064464" cy="25200"/>
          </a:xfrm>
        </p:grpSpPr>
        <p:sp>
          <p:nvSpPr>
            <p:cNvPr id="102" name="Google Shape;102;p2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20"/>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05" name="Google Shape;105;p2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6" name="Shape 106"/>
        <p:cNvGrpSpPr/>
        <p:nvPr/>
      </p:nvGrpSpPr>
      <p:grpSpPr>
        <a:xfrm>
          <a:off x="0" y="0"/>
          <a:ext cx="0" cy="0"/>
          <a:chOff x="0" y="0"/>
          <a:chExt cx="0" cy="0"/>
        </a:xfrm>
      </p:grpSpPr>
      <p:sp>
        <p:nvSpPr>
          <p:cNvPr id="107" name="Google Shape;107;p2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 name="Google Shape;108;p21"/>
          <p:cNvGrpSpPr/>
          <p:nvPr/>
        </p:nvGrpSpPr>
        <p:grpSpPr>
          <a:xfrm>
            <a:off x="830392" y="1191256"/>
            <a:ext cx="745763" cy="45826"/>
            <a:chOff x="4580561" y="2589004"/>
            <a:chExt cx="1064464" cy="25200"/>
          </a:xfrm>
        </p:grpSpPr>
        <p:sp>
          <p:nvSpPr>
            <p:cNvPr id="109" name="Google Shape;109;p2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21"/>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12" name="Google Shape;112;p21"/>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13" name="Google Shape;113;p21"/>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14" name="Google Shape;114;p2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5" name="Shape 115"/>
        <p:cNvGrpSpPr/>
        <p:nvPr/>
      </p:nvGrpSpPr>
      <p:grpSpPr>
        <a:xfrm>
          <a:off x="0" y="0"/>
          <a:ext cx="0" cy="0"/>
          <a:chOff x="0" y="0"/>
          <a:chExt cx="0" cy="0"/>
        </a:xfrm>
      </p:grpSpPr>
      <p:sp>
        <p:nvSpPr>
          <p:cNvPr id="116" name="Google Shape;116;p22"/>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117" name="Google Shape;117;p2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18" name="Shape 118"/>
        <p:cNvGrpSpPr/>
        <p:nvPr/>
      </p:nvGrpSpPr>
      <p:grpSpPr>
        <a:xfrm>
          <a:off x="0" y="0"/>
          <a:ext cx="0" cy="0"/>
          <a:chOff x="0" y="0"/>
          <a:chExt cx="0" cy="0"/>
        </a:xfrm>
      </p:grpSpPr>
      <p:grpSp>
        <p:nvGrpSpPr>
          <p:cNvPr id="119" name="Google Shape;119;p23"/>
          <p:cNvGrpSpPr/>
          <p:nvPr/>
        </p:nvGrpSpPr>
        <p:grpSpPr>
          <a:xfrm>
            <a:off x="830392" y="4169130"/>
            <a:ext cx="745763" cy="45826"/>
            <a:chOff x="4580561" y="2589004"/>
            <a:chExt cx="1064464" cy="25200"/>
          </a:xfrm>
        </p:grpSpPr>
        <p:sp>
          <p:nvSpPr>
            <p:cNvPr id="120" name="Google Shape;120;p2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 name="Google Shape;122;p23"/>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23" name="Google Shape;123;p23"/>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0"/>
              </a:spcBef>
              <a:spcAft>
                <a:spcPts val="0"/>
              </a:spcAft>
              <a:buClr>
                <a:schemeClr val="lt1"/>
              </a:buClr>
              <a:buSzPts val="11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124" name="Google Shape;124;p2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2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53" name="Google Shape;53;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0.jpg"/><Relationship Id="rId5" Type="http://schemas.openxmlformats.org/officeDocument/2006/relationships/image" Target="../media/image8.jpg"/><Relationship Id="rId6"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mailto:internships@aapd.com" TargetMode="External"/><Relationship Id="rId4" Type="http://schemas.openxmlformats.org/officeDocument/2006/relationships/image" Target="../media/image2.png"/><Relationship Id="rId5"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hyperlink" Target="https://docs.google.com/document/d/1IhD8_QhNj4DDobWR4d9pEdE2c9d-H7qRD3dPgAPC2U4/edit"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hyperlink" Target="https://www.aapd.com/disability-advocacy-certificate-program/" TargetMode="External"/><Relationship Id="rId4" Type="http://schemas.openxmlformats.org/officeDocument/2006/relationships/hyperlink" Target="https://www.aapd.com/disability-advocacy-certificate-program/" TargetMode="External"/><Relationship Id="rId5" Type="http://schemas.openxmlformats.org/officeDocument/2006/relationships/image" Target="../media/image2.png"/><Relationship Id="rId6"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type="ctrTitle"/>
          </p:nvPr>
        </p:nvSpPr>
        <p:spPr>
          <a:xfrm>
            <a:off x="729450" y="1322450"/>
            <a:ext cx="6903000" cy="1664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4866">
                <a:solidFill>
                  <a:schemeClr val="lt1"/>
                </a:solidFill>
              </a:rPr>
              <a:t>2024 AAPD </a:t>
            </a:r>
            <a:r>
              <a:rPr lang="en" sz="4866">
                <a:solidFill>
                  <a:schemeClr val="lt1"/>
                </a:solidFill>
              </a:rPr>
              <a:t>Summer Internship Program </a:t>
            </a:r>
            <a:endParaRPr sz="4866">
              <a:solidFill>
                <a:schemeClr val="lt1"/>
              </a:solidFill>
            </a:endParaRPr>
          </a:p>
          <a:p>
            <a:pPr indent="0" lvl="0" marL="0" rtl="0" algn="l">
              <a:spcBef>
                <a:spcPts val="0"/>
              </a:spcBef>
              <a:spcAft>
                <a:spcPts val="0"/>
              </a:spcAft>
              <a:buNone/>
            </a:pPr>
            <a:r>
              <a:rPr lang="en">
                <a:solidFill>
                  <a:schemeClr val="lt1"/>
                </a:solidFill>
              </a:rPr>
              <a:t>Information Session</a:t>
            </a:r>
            <a:endParaRPr>
              <a:solidFill>
                <a:schemeClr val="lt1"/>
              </a:solidFill>
            </a:endParaRPr>
          </a:p>
        </p:txBody>
      </p:sp>
      <p:sp>
        <p:nvSpPr>
          <p:cNvPr id="132" name="Google Shape;132;p25"/>
          <p:cNvSpPr txBox="1"/>
          <p:nvPr>
            <p:ph idx="1" type="subTitle"/>
          </p:nvPr>
        </p:nvSpPr>
        <p:spPr>
          <a:xfrm>
            <a:off x="727952" y="3504725"/>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300">
                <a:solidFill>
                  <a:schemeClr val="lt1"/>
                </a:solidFill>
              </a:rPr>
              <a:t>October 3, 2023 4pm-5pm EST</a:t>
            </a:r>
            <a:endParaRPr sz="2300">
              <a:solidFill>
                <a:schemeClr val="lt1"/>
              </a:solidFill>
            </a:endParaRPr>
          </a:p>
        </p:txBody>
      </p:sp>
      <p:pic>
        <p:nvPicPr>
          <p:cNvPr descr="AAPD Logo in White" id="133" name="Google Shape;133;p25"/>
          <p:cNvPicPr preferRelativeResize="0"/>
          <p:nvPr/>
        </p:nvPicPr>
        <p:blipFill>
          <a:blip r:embed="rId3">
            <a:alphaModFix/>
          </a:blip>
          <a:stretch>
            <a:fillRect/>
          </a:stretch>
        </p:blipFill>
        <p:spPr>
          <a:xfrm>
            <a:off x="5321170" y="4189750"/>
            <a:ext cx="3426028" cy="605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838450" y="1318650"/>
            <a:ext cx="30438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200">
                <a:solidFill>
                  <a:schemeClr val="accent3"/>
                </a:solidFill>
              </a:rPr>
              <a:t>Section 5</a:t>
            </a:r>
            <a:endParaRPr sz="3200">
              <a:solidFill>
                <a:schemeClr val="accent3"/>
              </a:solidFill>
            </a:endParaRPr>
          </a:p>
        </p:txBody>
      </p:sp>
      <p:sp>
        <p:nvSpPr>
          <p:cNvPr id="201" name="Google Shape;201;p34"/>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02" name="Google Shape;202;p34"/>
          <p:cNvSpPr txBox="1"/>
          <p:nvPr>
            <p:ph idx="2" type="body"/>
          </p:nvPr>
        </p:nvSpPr>
        <p:spPr>
          <a:xfrm>
            <a:off x="4572000" y="284450"/>
            <a:ext cx="4572000" cy="45609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Demographics (optional)</a:t>
            </a:r>
            <a:endParaRPr sz="2500"/>
          </a:p>
          <a:p>
            <a:pPr indent="-374650" lvl="1" marL="914400" rtl="0" algn="l">
              <a:spcBef>
                <a:spcPts val="0"/>
              </a:spcBef>
              <a:spcAft>
                <a:spcPts val="0"/>
              </a:spcAft>
              <a:buSzPts val="2300"/>
              <a:buChar char="○"/>
            </a:pPr>
            <a:r>
              <a:rPr lang="en" sz="2300"/>
              <a:t>Disability</a:t>
            </a:r>
            <a:endParaRPr sz="2300"/>
          </a:p>
          <a:p>
            <a:pPr indent="-374650" lvl="1" marL="914400" rtl="0" algn="l">
              <a:spcBef>
                <a:spcPts val="0"/>
              </a:spcBef>
              <a:spcAft>
                <a:spcPts val="0"/>
              </a:spcAft>
              <a:buSzPts val="2300"/>
              <a:buChar char="○"/>
            </a:pPr>
            <a:r>
              <a:rPr lang="en" sz="2300"/>
              <a:t>Sexual Orientation</a:t>
            </a:r>
            <a:endParaRPr sz="2300"/>
          </a:p>
          <a:p>
            <a:pPr indent="-374650" lvl="1" marL="914400" rtl="0" algn="l">
              <a:spcBef>
                <a:spcPts val="0"/>
              </a:spcBef>
              <a:spcAft>
                <a:spcPts val="0"/>
              </a:spcAft>
              <a:buSzPts val="2300"/>
              <a:buChar char="○"/>
            </a:pPr>
            <a:r>
              <a:rPr lang="en" sz="2300"/>
              <a:t>Gender</a:t>
            </a:r>
            <a:endParaRPr sz="2300"/>
          </a:p>
          <a:p>
            <a:pPr indent="-374650" lvl="1" marL="914400" rtl="0" algn="l">
              <a:spcBef>
                <a:spcPts val="0"/>
              </a:spcBef>
              <a:spcAft>
                <a:spcPts val="0"/>
              </a:spcAft>
              <a:buSzPts val="2300"/>
              <a:buChar char="○"/>
            </a:pPr>
            <a:r>
              <a:rPr lang="en" sz="2300"/>
              <a:t>Veteran Status</a:t>
            </a:r>
            <a:endParaRPr sz="2300"/>
          </a:p>
          <a:p>
            <a:pPr indent="-374650" lvl="1" marL="914400" rtl="0" algn="l">
              <a:spcBef>
                <a:spcPts val="0"/>
              </a:spcBef>
              <a:spcAft>
                <a:spcPts val="0"/>
              </a:spcAft>
              <a:buSzPts val="2300"/>
              <a:buChar char="○"/>
            </a:pPr>
            <a:r>
              <a:rPr lang="en" sz="2300"/>
              <a:t>Race</a:t>
            </a:r>
            <a:endParaRPr sz="2300"/>
          </a:p>
          <a:p>
            <a:pPr indent="-374650" lvl="1" marL="914400" rtl="0" algn="l">
              <a:spcBef>
                <a:spcPts val="0"/>
              </a:spcBef>
              <a:spcAft>
                <a:spcPts val="0"/>
              </a:spcAft>
              <a:buSzPts val="2300"/>
              <a:buChar char="○"/>
            </a:pPr>
            <a:r>
              <a:rPr lang="en" sz="2300"/>
              <a:t>Age</a:t>
            </a:r>
            <a:endParaRPr sz="2300"/>
          </a:p>
          <a:p>
            <a:pPr indent="-374650" lvl="1" marL="914400" rtl="0" algn="l">
              <a:spcBef>
                <a:spcPts val="0"/>
              </a:spcBef>
              <a:spcAft>
                <a:spcPts val="0"/>
              </a:spcAft>
              <a:buSzPts val="2300"/>
              <a:buChar char="○"/>
            </a:pPr>
            <a:r>
              <a:rPr lang="en" sz="2300"/>
              <a:t>Religion</a:t>
            </a:r>
            <a:endParaRPr sz="2300"/>
          </a:p>
        </p:txBody>
      </p:sp>
      <p:pic>
        <p:nvPicPr>
          <p:cNvPr descr="AAPD Logo in White" id="203" name="Google Shape;203;p34"/>
          <p:cNvPicPr preferRelativeResize="0"/>
          <p:nvPr/>
        </p:nvPicPr>
        <p:blipFill>
          <a:blip r:embed="rId3">
            <a:alphaModFix/>
          </a:blip>
          <a:stretch>
            <a:fillRect/>
          </a:stretch>
        </p:blipFill>
        <p:spPr>
          <a:xfrm>
            <a:off x="177670" y="4328000"/>
            <a:ext cx="3426028" cy="605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5"/>
          <p:cNvSpPr txBox="1"/>
          <p:nvPr>
            <p:ph type="title"/>
          </p:nvPr>
        </p:nvSpPr>
        <p:spPr>
          <a:xfrm>
            <a:off x="133750" y="2201083"/>
            <a:ext cx="2309700" cy="1075200"/>
          </a:xfrm>
          <a:prstGeom prst="rect">
            <a:avLst/>
          </a:prstGeom>
          <a:solidFill>
            <a:schemeClr val="l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200">
                <a:solidFill>
                  <a:schemeClr val="accent3"/>
                </a:solidFill>
              </a:rPr>
              <a:t>Application Timeline</a:t>
            </a:r>
            <a:endParaRPr sz="3200">
              <a:solidFill>
                <a:schemeClr val="accent3"/>
              </a:solidFill>
            </a:endParaRPr>
          </a:p>
        </p:txBody>
      </p:sp>
      <p:sp>
        <p:nvSpPr>
          <p:cNvPr id="209" name="Google Shape;209;p35"/>
          <p:cNvSpPr txBox="1"/>
          <p:nvPr>
            <p:ph idx="1" type="body"/>
          </p:nvPr>
        </p:nvSpPr>
        <p:spPr>
          <a:xfrm>
            <a:off x="3533275" y="884525"/>
            <a:ext cx="5412900" cy="370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200"/>
              <a:t>Application Due:  </a:t>
            </a:r>
            <a:r>
              <a:rPr lang="en" sz="2200"/>
              <a:t>October 19th at 5pm ET</a:t>
            </a:r>
            <a:endParaRPr sz="2200"/>
          </a:p>
          <a:p>
            <a:pPr indent="0" lvl="0" marL="0" rtl="0" algn="l">
              <a:spcBef>
                <a:spcPts val="0"/>
              </a:spcBef>
              <a:spcAft>
                <a:spcPts val="0"/>
              </a:spcAft>
              <a:buNone/>
            </a:pPr>
            <a:r>
              <a:t/>
            </a:r>
            <a:endParaRPr sz="800"/>
          </a:p>
          <a:p>
            <a:pPr indent="0" lvl="0" marL="0" rtl="0" algn="l">
              <a:spcBef>
                <a:spcPts val="0"/>
              </a:spcBef>
              <a:spcAft>
                <a:spcPts val="0"/>
              </a:spcAft>
              <a:buNone/>
            </a:pPr>
            <a:r>
              <a:t/>
            </a:r>
            <a:endParaRPr sz="2200"/>
          </a:p>
          <a:p>
            <a:pPr indent="0" lvl="0" marL="457200" rtl="0" algn="l">
              <a:spcBef>
                <a:spcPts val="0"/>
              </a:spcBef>
              <a:spcAft>
                <a:spcPts val="0"/>
              </a:spcAft>
              <a:buNone/>
            </a:pPr>
            <a:r>
              <a:t/>
            </a:r>
            <a:endParaRPr sz="600"/>
          </a:p>
          <a:p>
            <a:pPr indent="0" lvl="0" marL="0" rtl="0" algn="l">
              <a:spcBef>
                <a:spcPts val="0"/>
              </a:spcBef>
              <a:spcAft>
                <a:spcPts val="0"/>
              </a:spcAft>
              <a:buNone/>
            </a:pPr>
            <a:r>
              <a:rPr b="1" lang="en" sz="2200"/>
              <a:t>Application Review:</a:t>
            </a:r>
            <a:r>
              <a:rPr lang="en" sz="2200"/>
              <a:t> Early November</a:t>
            </a:r>
            <a:endParaRPr sz="2200"/>
          </a:p>
          <a:p>
            <a:pPr indent="0" lvl="0" marL="0" rtl="0" algn="l">
              <a:spcBef>
                <a:spcPts val="0"/>
              </a:spcBef>
              <a:spcAft>
                <a:spcPts val="0"/>
              </a:spcAft>
              <a:buNone/>
            </a:pPr>
            <a:r>
              <a:t/>
            </a:r>
            <a:endParaRPr sz="800"/>
          </a:p>
          <a:p>
            <a:pPr indent="0" lvl="0" marL="0" rtl="0" algn="l">
              <a:spcBef>
                <a:spcPts val="0"/>
              </a:spcBef>
              <a:spcAft>
                <a:spcPts val="0"/>
              </a:spcAft>
              <a:buNone/>
            </a:pPr>
            <a:r>
              <a:t/>
            </a:r>
            <a:endParaRPr sz="2200"/>
          </a:p>
          <a:p>
            <a:pPr indent="457200" lvl="0" marL="0" rtl="0" algn="l">
              <a:spcBef>
                <a:spcPts val="0"/>
              </a:spcBef>
              <a:spcAft>
                <a:spcPts val="0"/>
              </a:spcAft>
              <a:buNone/>
            </a:pPr>
            <a:r>
              <a:t/>
            </a:r>
            <a:endParaRPr sz="600"/>
          </a:p>
          <a:p>
            <a:pPr indent="0" lvl="0" marL="0" rtl="0" algn="l">
              <a:spcBef>
                <a:spcPts val="0"/>
              </a:spcBef>
              <a:spcAft>
                <a:spcPts val="0"/>
              </a:spcAft>
              <a:buNone/>
            </a:pPr>
            <a:r>
              <a:rPr b="1" lang="en" sz="2200"/>
              <a:t>Interviews: </a:t>
            </a:r>
            <a:r>
              <a:rPr lang="en" sz="2200"/>
              <a:t>November</a:t>
            </a:r>
            <a:r>
              <a:rPr lang="en" sz="2200"/>
              <a:t> - January</a:t>
            </a:r>
            <a:endParaRPr sz="2200"/>
          </a:p>
          <a:p>
            <a:pPr indent="0" lvl="0" marL="0" rtl="0" algn="l">
              <a:spcBef>
                <a:spcPts val="0"/>
              </a:spcBef>
              <a:spcAft>
                <a:spcPts val="0"/>
              </a:spcAft>
              <a:buNone/>
            </a:pPr>
            <a:r>
              <a:t/>
            </a:r>
            <a:endParaRPr sz="800"/>
          </a:p>
          <a:p>
            <a:pPr indent="0" lvl="0" marL="0" rtl="0" algn="l">
              <a:spcBef>
                <a:spcPts val="0"/>
              </a:spcBef>
              <a:spcAft>
                <a:spcPts val="0"/>
              </a:spcAft>
              <a:buNone/>
            </a:pPr>
            <a:r>
              <a:t/>
            </a:r>
            <a:endParaRPr sz="2200"/>
          </a:p>
          <a:p>
            <a:pPr indent="0" lvl="0" marL="0" rtl="0" algn="l">
              <a:spcBef>
                <a:spcPts val="0"/>
              </a:spcBef>
              <a:spcAft>
                <a:spcPts val="0"/>
              </a:spcAft>
              <a:buNone/>
            </a:pPr>
            <a:r>
              <a:t/>
            </a:r>
            <a:endParaRPr sz="600"/>
          </a:p>
          <a:p>
            <a:pPr indent="0" lvl="0" marL="0" rtl="0" algn="l">
              <a:spcBef>
                <a:spcPts val="0"/>
              </a:spcBef>
              <a:spcAft>
                <a:spcPts val="0"/>
              </a:spcAft>
              <a:buNone/>
            </a:pPr>
            <a:r>
              <a:rPr b="1" lang="en" sz="2200"/>
              <a:t>Decisions: </a:t>
            </a:r>
            <a:r>
              <a:rPr lang="en" sz="2200"/>
              <a:t>End of J</a:t>
            </a:r>
            <a:r>
              <a:rPr lang="en" sz="2200"/>
              <a:t>anuary 2024</a:t>
            </a:r>
            <a:endParaRPr sz="2200"/>
          </a:p>
        </p:txBody>
      </p:sp>
      <p:pic>
        <p:nvPicPr>
          <p:cNvPr descr="Icon of a calendar with a clock." id="210" name="Google Shape;210;p35"/>
          <p:cNvPicPr preferRelativeResize="0"/>
          <p:nvPr/>
        </p:nvPicPr>
        <p:blipFill rotWithShape="1">
          <a:blip r:embed="rId3">
            <a:alphaModFix/>
          </a:blip>
          <a:srcRect b="15461" l="0" r="0" t="0"/>
          <a:stretch/>
        </p:blipFill>
        <p:spPr>
          <a:xfrm>
            <a:off x="2483624" y="754800"/>
            <a:ext cx="964050" cy="814977"/>
          </a:xfrm>
          <a:prstGeom prst="rect">
            <a:avLst/>
          </a:prstGeom>
          <a:noFill/>
          <a:ln>
            <a:noFill/>
          </a:ln>
        </p:spPr>
      </p:pic>
      <p:pic>
        <p:nvPicPr>
          <p:cNvPr descr="Icon of a document being reviewed under a magnifying glass" id="211" name="Google Shape;211;p35"/>
          <p:cNvPicPr preferRelativeResize="0"/>
          <p:nvPr/>
        </p:nvPicPr>
        <p:blipFill rotWithShape="1">
          <a:blip r:embed="rId4">
            <a:alphaModFix/>
          </a:blip>
          <a:srcRect b="19211" l="0" r="0" t="0"/>
          <a:stretch/>
        </p:blipFill>
        <p:spPr>
          <a:xfrm>
            <a:off x="2382700" y="1697050"/>
            <a:ext cx="1165901" cy="941918"/>
          </a:xfrm>
          <a:prstGeom prst="rect">
            <a:avLst/>
          </a:prstGeom>
          <a:noFill/>
          <a:ln>
            <a:noFill/>
          </a:ln>
        </p:spPr>
      </p:pic>
      <p:pic>
        <p:nvPicPr>
          <p:cNvPr descr="Icon of a virtual interview" id="212" name="Google Shape;212;p35"/>
          <p:cNvPicPr preferRelativeResize="0"/>
          <p:nvPr/>
        </p:nvPicPr>
        <p:blipFill rotWithShape="1">
          <a:blip r:embed="rId5">
            <a:alphaModFix/>
          </a:blip>
          <a:srcRect b="25617" l="0" r="0" t="7581"/>
          <a:stretch/>
        </p:blipFill>
        <p:spPr>
          <a:xfrm>
            <a:off x="2382689" y="2766252"/>
            <a:ext cx="1165916" cy="778850"/>
          </a:xfrm>
          <a:prstGeom prst="rect">
            <a:avLst/>
          </a:prstGeom>
          <a:noFill/>
          <a:ln>
            <a:noFill/>
          </a:ln>
        </p:spPr>
      </p:pic>
      <p:pic>
        <p:nvPicPr>
          <p:cNvPr descr="Icon of a hand holding a checkmark" id="213" name="Google Shape;213;p35"/>
          <p:cNvPicPr preferRelativeResize="0"/>
          <p:nvPr/>
        </p:nvPicPr>
        <p:blipFill rotWithShape="1">
          <a:blip r:embed="rId6">
            <a:alphaModFix/>
          </a:blip>
          <a:srcRect b="19008" l="9683" r="13096" t="0"/>
          <a:stretch/>
        </p:blipFill>
        <p:spPr>
          <a:xfrm>
            <a:off x="2547637" y="3672375"/>
            <a:ext cx="836026" cy="8768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450125" y="4346363"/>
            <a:ext cx="7021200" cy="43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840"/>
              <a:t>Internship Alumni Panel</a:t>
            </a:r>
            <a:endParaRPr sz="2840"/>
          </a:p>
        </p:txBody>
      </p:sp>
      <p:sp>
        <p:nvSpPr>
          <p:cNvPr id="219" name="Google Shape;219;p36"/>
          <p:cNvSpPr txBox="1"/>
          <p:nvPr/>
        </p:nvSpPr>
        <p:spPr>
          <a:xfrm>
            <a:off x="3488251" y="2948650"/>
            <a:ext cx="21675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Lato"/>
                <a:ea typeface="Lato"/>
                <a:cs typeface="Lato"/>
                <a:sym typeface="Lato"/>
              </a:rPr>
              <a:t>Christina Stafford</a:t>
            </a:r>
            <a:endParaRPr b="1" sz="1500">
              <a:solidFill>
                <a:schemeClr val="lt1"/>
              </a:solidFill>
              <a:latin typeface="Lato"/>
              <a:ea typeface="Lato"/>
              <a:cs typeface="Lato"/>
              <a:sym typeface="Lato"/>
            </a:endParaRPr>
          </a:p>
          <a:p>
            <a:pPr indent="0" lvl="0" marL="0" rtl="0" algn="ctr">
              <a:spcBef>
                <a:spcPts val="0"/>
              </a:spcBef>
              <a:spcAft>
                <a:spcPts val="0"/>
              </a:spcAft>
              <a:buNone/>
            </a:pPr>
            <a:r>
              <a:rPr lang="en" sz="1500">
                <a:solidFill>
                  <a:schemeClr val="lt1"/>
                </a:solidFill>
                <a:latin typeface="Lato"/>
                <a:ea typeface="Lato"/>
                <a:cs typeface="Lato"/>
                <a:sym typeface="Lato"/>
              </a:rPr>
              <a:t>2023 In-Person Intern</a:t>
            </a:r>
            <a:endParaRPr sz="1500">
              <a:solidFill>
                <a:schemeClr val="lt1"/>
              </a:solidFill>
              <a:latin typeface="Lato"/>
              <a:ea typeface="Lato"/>
              <a:cs typeface="Lato"/>
              <a:sym typeface="Lato"/>
            </a:endParaRPr>
          </a:p>
          <a:p>
            <a:pPr indent="0" lvl="0" marL="0" rtl="0" algn="ctr">
              <a:spcBef>
                <a:spcPts val="0"/>
              </a:spcBef>
              <a:spcAft>
                <a:spcPts val="0"/>
              </a:spcAft>
              <a:buNone/>
            </a:pPr>
            <a:r>
              <a:rPr lang="en" sz="1500">
                <a:solidFill>
                  <a:schemeClr val="lt1"/>
                </a:solidFill>
                <a:latin typeface="Lato"/>
                <a:ea typeface="Lato"/>
                <a:cs typeface="Lato"/>
                <a:sym typeface="Lato"/>
              </a:rPr>
              <a:t>Center for American Progress</a:t>
            </a:r>
            <a:endParaRPr sz="1500">
              <a:solidFill>
                <a:schemeClr val="lt1"/>
              </a:solidFill>
              <a:latin typeface="Lato"/>
              <a:ea typeface="Lato"/>
              <a:cs typeface="Lato"/>
              <a:sym typeface="Lato"/>
            </a:endParaRPr>
          </a:p>
        </p:txBody>
      </p:sp>
      <p:sp>
        <p:nvSpPr>
          <p:cNvPr id="220" name="Google Shape;220;p36"/>
          <p:cNvSpPr txBox="1"/>
          <p:nvPr/>
        </p:nvSpPr>
        <p:spPr>
          <a:xfrm>
            <a:off x="6356162" y="2948650"/>
            <a:ext cx="2238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rgbClr val="FFFFFF"/>
                </a:solidFill>
              </a:rPr>
              <a:t>Zandy Wong</a:t>
            </a:r>
            <a:endParaRPr b="1" sz="1500">
              <a:solidFill>
                <a:schemeClr val="lt1"/>
              </a:solidFill>
              <a:latin typeface="Lato"/>
              <a:ea typeface="Lato"/>
              <a:cs typeface="Lato"/>
              <a:sym typeface="Lato"/>
            </a:endParaRPr>
          </a:p>
          <a:p>
            <a:pPr indent="0" lvl="0" marL="0" rtl="0" algn="ctr">
              <a:spcBef>
                <a:spcPts val="0"/>
              </a:spcBef>
              <a:spcAft>
                <a:spcPts val="0"/>
              </a:spcAft>
              <a:buNone/>
            </a:pPr>
            <a:r>
              <a:rPr lang="en" sz="1500">
                <a:solidFill>
                  <a:schemeClr val="lt1"/>
                </a:solidFill>
                <a:latin typeface="Lato"/>
                <a:ea typeface="Lato"/>
                <a:cs typeface="Lato"/>
                <a:sym typeface="Lato"/>
              </a:rPr>
              <a:t>2022 In-Person Intern</a:t>
            </a:r>
            <a:endParaRPr sz="1500">
              <a:solidFill>
                <a:schemeClr val="lt1"/>
              </a:solidFill>
              <a:latin typeface="Lato"/>
              <a:ea typeface="Lato"/>
              <a:cs typeface="Lato"/>
              <a:sym typeface="Lato"/>
            </a:endParaRPr>
          </a:p>
          <a:p>
            <a:pPr indent="0" lvl="0" marL="0" rtl="0" algn="ctr">
              <a:spcBef>
                <a:spcPts val="0"/>
              </a:spcBef>
              <a:spcAft>
                <a:spcPts val="0"/>
              </a:spcAft>
              <a:buNone/>
            </a:pPr>
            <a:r>
              <a:rPr lang="en" sz="1500">
                <a:solidFill>
                  <a:schemeClr val="lt1"/>
                </a:solidFill>
                <a:latin typeface="Lato"/>
                <a:ea typeface="Lato"/>
                <a:cs typeface="Lato"/>
                <a:sym typeface="Lato"/>
              </a:rPr>
              <a:t>Office of Rep. Katie Porter</a:t>
            </a:r>
            <a:endParaRPr sz="1500">
              <a:solidFill>
                <a:schemeClr val="lt1"/>
              </a:solidFill>
              <a:latin typeface="Lato"/>
              <a:ea typeface="Lato"/>
              <a:cs typeface="Lato"/>
              <a:sym typeface="Lato"/>
            </a:endParaRPr>
          </a:p>
        </p:txBody>
      </p:sp>
      <p:pic>
        <p:nvPicPr>
          <p:cNvPr descr="Blue AAPD logo" id="221" name="Google Shape;221;p36"/>
          <p:cNvPicPr preferRelativeResize="0"/>
          <p:nvPr/>
        </p:nvPicPr>
        <p:blipFill>
          <a:blip r:embed="rId3">
            <a:alphaModFix/>
          </a:blip>
          <a:stretch>
            <a:fillRect/>
          </a:stretch>
        </p:blipFill>
        <p:spPr>
          <a:xfrm>
            <a:off x="6082175" y="4214250"/>
            <a:ext cx="2785920" cy="701925"/>
          </a:xfrm>
          <a:prstGeom prst="rect">
            <a:avLst/>
          </a:prstGeom>
          <a:noFill/>
          <a:ln>
            <a:noFill/>
          </a:ln>
        </p:spPr>
      </p:pic>
      <p:sp>
        <p:nvSpPr>
          <p:cNvPr id="222" name="Google Shape;222;p36"/>
          <p:cNvSpPr txBox="1"/>
          <p:nvPr/>
        </p:nvSpPr>
        <p:spPr>
          <a:xfrm>
            <a:off x="704775" y="2948638"/>
            <a:ext cx="2016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Lato"/>
                <a:ea typeface="Lato"/>
                <a:cs typeface="Lato"/>
                <a:sym typeface="Lato"/>
              </a:rPr>
              <a:t>Jessica Lopez</a:t>
            </a:r>
            <a:endParaRPr b="1" sz="1500">
              <a:solidFill>
                <a:schemeClr val="lt1"/>
              </a:solidFill>
              <a:latin typeface="Lato"/>
              <a:ea typeface="Lato"/>
              <a:cs typeface="Lato"/>
              <a:sym typeface="Lato"/>
            </a:endParaRPr>
          </a:p>
          <a:p>
            <a:pPr indent="0" lvl="0" marL="0" rtl="0" algn="ctr">
              <a:spcBef>
                <a:spcPts val="0"/>
              </a:spcBef>
              <a:spcAft>
                <a:spcPts val="0"/>
              </a:spcAft>
              <a:buNone/>
            </a:pPr>
            <a:r>
              <a:rPr lang="en" sz="1500">
                <a:solidFill>
                  <a:schemeClr val="lt1"/>
                </a:solidFill>
                <a:latin typeface="Lato"/>
                <a:ea typeface="Lato"/>
                <a:cs typeface="Lato"/>
                <a:sym typeface="Lato"/>
              </a:rPr>
              <a:t>2023 Remote Intern</a:t>
            </a:r>
            <a:endParaRPr sz="1500">
              <a:solidFill>
                <a:schemeClr val="lt1"/>
              </a:solidFill>
              <a:latin typeface="Lato"/>
              <a:ea typeface="Lato"/>
              <a:cs typeface="Lato"/>
              <a:sym typeface="Lato"/>
            </a:endParaRPr>
          </a:p>
          <a:p>
            <a:pPr indent="0" lvl="0" marL="0" rtl="0" algn="ctr">
              <a:spcBef>
                <a:spcPts val="0"/>
              </a:spcBef>
              <a:spcAft>
                <a:spcPts val="0"/>
              </a:spcAft>
              <a:buNone/>
            </a:pPr>
            <a:r>
              <a:rPr lang="en" sz="1500">
                <a:solidFill>
                  <a:schemeClr val="lt1"/>
                </a:solidFill>
                <a:latin typeface="Lato"/>
                <a:ea typeface="Lato"/>
                <a:cs typeface="Lato"/>
                <a:sym typeface="Lato"/>
              </a:rPr>
              <a:t>Office of Disability Employment Policy</a:t>
            </a:r>
            <a:endParaRPr sz="1500">
              <a:solidFill>
                <a:schemeClr val="lt1"/>
              </a:solidFill>
              <a:latin typeface="Lato"/>
              <a:ea typeface="Lato"/>
              <a:cs typeface="Lato"/>
              <a:sym typeface="Lato"/>
            </a:endParaRPr>
          </a:p>
        </p:txBody>
      </p:sp>
      <p:pic>
        <p:nvPicPr>
          <p:cNvPr descr="Headshot of Christina Stafford, a black girl, from shoulders up, with her hair in locs. She is wearing glasses and a magenta blouse, in front of a brick background." id="223" name="Google Shape;223;p36"/>
          <p:cNvPicPr preferRelativeResize="0"/>
          <p:nvPr/>
        </p:nvPicPr>
        <p:blipFill>
          <a:blip r:embed="rId4">
            <a:alphaModFix/>
          </a:blip>
          <a:stretch>
            <a:fillRect/>
          </a:stretch>
        </p:blipFill>
        <p:spPr>
          <a:xfrm>
            <a:off x="3315725" y="219475"/>
            <a:ext cx="2506625" cy="2729175"/>
          </a:xfrm>
          <a:prstGeom prst="rect">
            <a:avLst/>
          </a:prstGeom>
          <a:noFill/>
          <a:ln>
            <a:noFill/>
          </a:ln>
        </p:spPr>
      </p:pic>
      <p:pic>
        <p:nvPicPr>
          <p:cNvPr descr="Headshot of Jessica Lopez, a young woman with long, wavy brown hair smiling at the camera wearing a black top with gold decals and zippers on the shoulders, behind her is a gray wall." id="224" name="Google Shape;224;p36"/>
          <p:cNvPicPr preferRelativeResize="0"/>
          <p:nvPr/>
        </p:nvPicPr>
        <p:blipFill>
          <a:blip r:embed="rId5">
            <a:alphaModFix/>
          </a:blip>
          <a:stretch>
            <a:fillRect/>
          </a:stretch>
        </p:blipFill>
        <p:spPr>
          <a:xfrm>
            <a:off x="298338" y="219475"/>
            <a:ext cx="2729177" cy="2729177"/>
          </a:xfrm>
          <a:prstGeom prst="rect">
            <a:avLst/>
          </a:prstGeom>
          <a:noFill/>
          <a:ln>
            <a:noFill/>
          </a:ln>
        </p:spPr>
      </p:pic>
      <p:pic>
        <p:nvPicPr>
          <p:cNvPr descr="Headshot of Zandy Wong, an Asian-American woman with short black hair wearing a bright green shirt." id="225" name="Google Shape;225;p36"/>
          <p:cNvPicPr preferRelativeResize="0"/>
          <p:nvPr/>
        </p:nvPicPr>
        <p:blipFill>
          <a:blip r:embed="rId6">
            <a:alphaModFix/>
          </a:blip>
          <a:stretch>
            <a:fillRect/>
          </a:stretch>
        </p:blipFill>
        <p:spPr>
          <a:xfrm>
            <a:off x="6110570" y="219475"/>
            <a:ext cx="2729170" cy="272917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7"/>
          <p:cNvSpPr txBox="1"/>
          <p:nvPr>
            <p:ph type="title"/>
          </p:nvPr>
        </p:nvSpPr>
        <p:spPr>
          <a:xfrm>
            <a:off x="366250" y="1322450"/>
            <a:ext cx="4730700" cy="335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000"/>
              <a:t>Type your questions in the Q&amp;A box.</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Raise your hand to speak if you’d like to be unmuted.</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Email Katie at </a:t>
            </a:r>
            <a:r>
              <a:rPr lang="en" sz="2000" u="sng">
                <a:solidFill>
                  <a:schemeClr val="hlink"/>
                </a:solidFill>
                <a:hlinkClick r:id="rId3"/>
              </a:rPr>
              <a:t>internships@aapd.com</a:t>
            </a:r>
            <a:endParaRPr sz="1400"/>
          </a:p>
        </p:txBody>
      </p:sp>
      <p:pic>
        <p:nvPicPr>
          <p:cNvPr descr="Blue AAPD logo" id="231" name="Google Shape;231;p37"/>
          <p:cNvPicPr preferRelativeResize="0"/>
          <p:nvPr/>
        </p:nvPicPr>
        <p:blipFill>
          <a:blip r:embed="rId4">
            <a:alphaModFix/>
          </a:blip>
          <a:stretch>
            <a:fillRect/>
          </a:stretch>
        </p:blipFill>
        <p:spPr>
          <a:xfrm>
            <a:off x="202375" y="353525"/>
            <a:ext cx="2785920" cy="701925"/>
          </a:xfrm>
          <a:prstGeom prst="rect">
            <a:avLst/>
          </a:prstGeom>
          <a:noFill/>
          <a:ln>
            <a:noFill/>
          </a:ln>
        </p:spPr>
      </p:pic>
      <p:pic>
        <p:nvPicPr>
          <p:cNvPr descr="Image of AAPD interns and alumni at the 20th anniversary event on a rooftop overlooking the capital." id="232" name="Google Shape;232;p37"/>
          <p:cNvPicPr preferRelativeResize="0"/>
          <p:nvPr/>
        </p:nvPicPr>
        <p:blipFill rotWithShape="1">
          <a:blip r:embed="rId5">
            <a:alphaModFix/>
          </a:blip>
          <a:srcRect b="12130" l="0" r="63898" t="9154"/>
          <a:stretch/>
        </p:blipFill>
        <p:spPr>
          <a:xfrm>
            <a:off x="5604564" y="0"/>
            <a:ext cx="3539436"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title"/>
          </p:nvPr>
        </p:nvSpPr>
        <p:spPr>
          <a:xfrm>
            <a:off x="727650" y="599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40"/>
              <a:t>Housekeeping Items</a:t>
            </a:r>
            <a:endParaRPr sz="2640"/>
          </a:p>
        </p:txBody>
      </p:sp>
      <p:sp>
        <p:nvSpPr>
          <p:cNvPr id="139" name="Google Shape;139;p26"/>
          <p:cNvSpPr txBox="1"/>
          <p:nvPr>
            <p:ph idx="1" type="body"/>
          </p:nvPr>
        </p:nvSpPr>
        <p:spPr>
          <a:xfrm>
            <a:off x="727650" y="1441200"/>
            <a:ext cx="7688700" cy="22611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a:t>Recording available next week</a:t>
            </a:r>
            <a:endParaRPr sz="2500"/>
          </a:p>
          <a:p>
            <a:pPr indent="-387350" lvl="0" marL="457200" rtl="0" algn="l">
              <a:spcBef>
                <a:spcPts val="0"/>
              </a:spcBef>
              <a:spcAft>
                <a:spcPts val="0"/>
              </a:spcAft>
              <a:buSzPts val="2500"/>
              <a:buChar char="●"/>
            </a:pPr>
            <a:r>
              <a:rPr lang="en" sz="2500"/>
              <a:t>Closed Captioning</a:t>
            </a:r>
            <a:endParaRPr sz="2500"/>
          </a:p>
          <a:p>
            <a:pPr indent="-387350" lvl="0" marL="457200" rtl="0" algn="l">
              <a:spcBef>
                <a:spcPts val="0"/>
              </a:spcBef>
              <a:spcAft>
                <a:spcPts val="0"/>
              </a:spcAft>
              <a:buSzPts val="2500"/>
              <a:buChar char="●"/>
            </a:pPr>
            <a:r>
              <a:rPr lang="en" sz="2500"/>
              <a:t>ASL Interpreters</a:t>
            </a:r>
            <a:endParaRPr sz="2500"/>
          </a:p>
          <a:p>
            <a:pPr indent="-387350" lvl="0" marL="457200" rtl="0" algn="l">
              <a:spcBef>
                <a:spcPts val="0"/>
              </a:spcBef>
              <a:spcAft>
                <a:spcPts val="0"/>
              </a:spcAft>
              <a:buSzPts val="2500"/>
              <a:buChar char="●"/>
            </a:pPr>
            <a:r>
              <a:rPr lang="en" sz="2500"/>
              <a:t>Questions &amp; Answ</a:t>
            </a:r>
            <a:r>
              <a:rPr lang="en" sz="2500"/>
              <a:t>ers</a:t>
            </a:r>
            <a:endParaRPr sz="2500"/>
          </a:p>
        </p:txBody>
      </p:sp>
      <p:pic>
        <p:nvPicPr>
          <p:cNvPr descr="Blue AAPD logo" id="140" name="Google Shape;140;p26"/>
          <p:cNvPicPr preferRelativeResize="0"/>
          <p:nvPr/>
        </p:nvPicPr>
        <p:blipFill>
          <a:blip r:embed="rId3">
            <a:alphaModFix/>
          </a:blip>
          <a:stretch>
            <a:fillRect/>
          </a:stretch>
        </p:blipFill>
        <p:spPr>
          <a:xfrm>
            <a:off x="4659775" y="3908825"/>
            <a:ext cx="4256727" cy="1072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5174225" y="641450"/>
            <a:ext cx="1591800" cy="640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2"/>
                </a:solidFill>
              </a:rPr>
              <a:t>Agenda</a:t>
            </a:r>
            <a:endParaRPr>
              <a:solidFill>
                <a:schemeClr val="lt2"/>
              </a:solidFill>
            </a:endParaRPr>
          </a:p>
        </p:txBody>
      </p:sp>
      <p:sp>
        <p:nvSpPr>
          <p:cNvPr id="146" name="Google Shape;146;p27"/>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47" name="Google Shape;147;p27"/>
          <p:cNvSpPr txBox="1"/>
          <p:nvPr>
            <p:ph idx="2" type="body"/>
          </p:nvPr>
        </p:nvSpPr>
        <p:spPr>
          <a:xfrm>
            <a:off x="5174225" y="1318650"/>
            <a:ext cx="3742200" cy="26019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Overview of Summer Internship Program</a:t>
            </a:r>
            <a:endParaRPr sz="2500"/>
          </a:p>
          <a:p>
            <a:pPr indent="-387350" lvl="0" marL="457200" rtl="0" algn="l">
              <a:spcBef>
                <a:spcPts val="0"/>
              </a:spcBef>
              <a:spcAft>
                <a:spcPts val="0"/>
              </a:spcAft>
              <a:buSzPts val="2500"/>
              <a:buChar char="●"/>
            </a:pPr>
            <a:r>
              <a:rPr lang="en" sz="2500"/>
              <a:t>Application Process and Timeline</a:t>
            </a:r>
            <a:endParaRPr sz="2500"/>
          </a:p>
          <a:p>
            <a:pPr indent="-387350" lvl="0" marL="457200" rtl="0" algn="l">
              <a:spcBef>
                <a:spcPts val="0"/>
              </a:spcBef>
              <a:spcAft>
                <a:spcPts val="0"/>
              </a:spcAft>
              <a:buSzPts val="2500"/>
              <a:buChar char="●"/>
            </a:pPr>
            <a:r>
              <a:rPr lang="en" sz="2500"/>
              <a:t>Alumni Panel</a:t>
            </a:r>
            <a:endParaRPr sz="2500"/>
          </a:p>
          <a:p>
            <a:pPr indent="-387350" lvl="0" marL="457200" rtl="0" algn="l">
              <a:spcBef>
                <a:spcPts val="0"/>
              </a:spcBef>
              <a:spcAft>
                <a:spcPts val="0"/>
              </a:spcAft>
              <a:buSzPts val="2500"/>
              <a:buChar char="●"/>
            </a:pPr>
            <a:r>
              <a:rPr lang="en" sz="2500"/>
              <a:t>Q&amp;A and </a:t>
            </a:r>
            <a:r>
              <a:rPr lang="en" sz="2500"/>
              <a:t>Wrap Up</a:t>
            </a:r>
            <a:endParaRPr sz="2500"/>
          </a:p>
        </p:txBody>
      </p:sp>
      <p:pic>
        <p:nvPicPr>
          <p:cNvPr descr="AAPD Logo in White" id="148" name="Google Shape;148;p27"/>
          <p:cNvPicPr preferRelativeResize="0"/>
          <p:nvPr/>
        </p:nvPicPr>
        <p:blipFill>
          <a:blip r:embed="rId3">
            <a:alphaModFix/>
          </a:blip>
          <a:stretch>
            <a:fillRect/>
          </a:stretch>
        </p:blipFill>
        <p:spPr>
          <a:xfrm>
            <a:off x="177670" y="4328000"/>
            <a:ext cx="3426028" cy="605575"/>
          </a:xfrm>
          <a:prstGeom prst="rect">
            <a:avLst/>
          </a:prstGeom>
          <a:noFill/>
          <a:ln>
            <a:noFill/>
          </a:ln>
        </p:spPr>
      </p:pic>
      <p:pic>
        <p:nvPicPr>
          <p:cNvPr descr="A photo of the 2023 summer intern cohort with AAPD staff outside in a courtyard. There are people who use wheelchairs, white canes, and other mobility aids." id="149" name="Google Shape;149;p27"/>
          <p:cNvPicPr preferRelativeResize="0"/>
          <p:nvPr/>
        </p:nvPicPr>
        <p:blipFill>
          <a:blip r:embed="rId4">
            <a:alphaModFix/>
          </a:blip>
          <a:stretch>
            <a:fillRect/>
          </a:stretch>
        </p:blipFill>
        <p:spPr>
          <a:xfrm>
            <a:off x="0" y="1147977"/>
            <a:ext cx="4572000" cy="21968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758475" y="717025"/>
            <a:ext cx="80256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2024 Summer Internship Program</a:t>
            </a:r>
            <a:endParaRPr/>
          </a:p>
        </p:txBody>
      </p:sp>
      <p:sp>
        <p:nvSpPr>
          <p:cNvPr id="155" name="Google Shape;155;p28"/>
          <p:cNvSpPr txBox="1"/>
          <p:nvPr/>
        </p:nvSpPr>
        <p:spPr>
          <a:xfrm>
            <a:off x="743625" y="1668050"/>
            <a:ext cx="8055300" cy="2301000"/>
          </a:xfrm>
          <a:prstGeom prst="rect">
            <a:avLst/>
          </a:prstGeom>
          <a:noFill/>
          <a:ln>
            <a:noFill/>
          </a:ln>
        </p:spPr>
        <p:txBody>
          <a:bodyPr anchorCtr="0" anchor="t" bIns="91425" lIns="91425" spcFirstLastPara="1" rIns="91425" wrap="square" tIns="91425">
            <a:spAutoFit/>
          </a:bodyPr>
          <a:lstStyle/>
          <a:p>
            <a:pPr indent="-387350" lvl="0" marL="457200" rtl="0" algn="l">
              <a:lnSpc>
                <a:spcPct val="150000"/>
              </a:lnSpc>
              <a:spcBef>
                <a:spcPts val="0"/>
              </a:spcBef>
              <a:spcAft>
                <a:spcPts val="0"/>
              </a:spcAft>
              <a:buSzPts val="2500"/>
              <a:buFont typeface="Lato"/>
              <a:buChar char="●"/>
            </a:pPr>
            <a:r>
              <a:rPr lang="en" sz="2500">
                <a:latin typeface="Lato"/>
                <a:ea typeface="Lato"/>
                <a:cs typeface="Lato"/>
                <a:sym typeface="Lato"/>
              </a:rPr>
              <a:t>Hybrid Program</a:t>
            </a:r>
            <a:endParaRPr sz="2500">
              <a:latin typeface="Lato"/>
              <a:ea typeface="Lato"/>
              <a:cs typeface="Lato"/>
              <a:sym typeface="Lato"/>
            </a:endParaRPr>
          </a:p>
          <a:p>
            <a:pPr indent="-387350" lvl="0" marL="457200" rtl="0" algn="l">
              <a:lnSpc>
                <a:spcPct val="150000"/>
              </a:lnSpc>
              <a:spcBef>
                <a:spcPts val="0"/>
              </a:spcBef>
              <a:spcAft>
                <a:spcPts val="0"/>
              </a:spcAft>
              <a:buSzPts val="2500"/>
              <a:buFont typeface="Lato"/>
              <a:buChar char="●"/>
            </a:pPr>
            <a:r>
              <a:rPr lang="en" sz="2500">
                <a:latin typeface="Lato"/>
                <a:ea typeface="Lato"/>
                <a:cs typeface="Lato"/>
                <a:sym typeface="Lato"/>
              </a:rPr>
              <a:t>10 week paid full-time internship</a:t>
            </a:r>
            <a:endParaRPr sz="2500">
              <a:latin typeface="Lato"/>
              <a:ea typeface="Lato"/>
              <a:cs typeface="Lato"/>
              <a:sym typeface="Lato"/>
            </a:endParaRPr>
          </a:p>
          <a:p>
            <a:pPr indent="-387350" lvl="1" marL="914400" rtl="0" algn="l">
              <a:lnSpc>
                <a:spcPct val="150000"/>
              </a:lnSpc>
              <a:spcBef>
                <a:spcPts val="0"/>
              </a:spcBef>
              <a:spcAft>
                <a:spcPts val="0"/>
              </a:spcAft>
              <a:buSzPts val="2500"/>
              <a:buFont typeface="Lato"/>
              <a:buChar char="○"/>
            </a:pPr>
            <a:r>
              <a:rPr lang="en" sz="2500">
                <a:latin typeface="Lato"/>
                <a:ea typeface="Lato"/>
                <a:cs typeface="Lato"/>
                <a:sym typeface="Lato"/>
              </a:rPr>
              <a:t>Work 32 hours a week, Monday-Thursday</a:t>
            </a:r>
            <a:endParaRPr sz="2500">
              <a:latin typeface="Lato"/>
              <a:ea typeface="Lato"/>
              <a:cs typeface="Lato"/>
              <a:sym typeface="Lato"/>
            </a:endParaRPr>
          </a:p>
          <a:p>
            <a:pPr indent="-387350" lvl="1" marL="914400" rtl="0" algn="l">
              <a:lnSpc>
                <a:spcPct val="150000"/>
              </a:lnSpc>
              <a:spcBef>
                <a:spcPts val="0"/>
              </a:spcBef>
              <a:spcAft>
                <a:spcPts val="0"/>
              </a:spcAft>
              <a:buSzPts val="2500"/>
              <a:buFont typeface="Lato"/>
              <a:buChar char="○"/>
            </a:pPr>
            <a:r>
              <a:rPr lang="en" sz="2500">
                <a:latin typeface="Lato"/>
                <a:ea typeface="Lato"/>
                <a:cs typeface="Lato"/>
                <a:sym typeface="Lato"/>
              </a:rPr>
              <a:t>Assortment of </a:t>
            </a:r>
            <a:r>
              <a:rPr lang="en" sz="2500" u="sng">
                <a:solidFill>
                  <a:schemeClr val="hlink"/>
                </a:solidFill>
                <a:latin typeface="Lato"/>
                <a:ea typeface="Lato"/>
                <a:cs typeface="Lato"/>
                <a:sym typeface="Lato"/>
                <a:hlinkClick r:id="rId3"/>
              </a:rPr>
              <a:t>internship placements</a:t>
            </a:r>
            <a:endParaRPr sz="2500">
              <a:latin typeface="Lato"/>
              <a:ea typeface="Lato"/>
              <a:cs typeface="Lato"/>
              <a:sym typeface="Lato"/>
            </a:endParaRPr>
          </a:p>
        </p:txBody>
      </p:sp>
      <p:pic>
        <p:nvPicPr>
          <p:cNvPr descr="Blue AAPD logo" id="156" name="Google Shape;156;p28"/>
          <p:cNvPicPr preferRelativeResize="0"/>
          <p:nvPr/>
        </p:nvPicPr>
        <p:blipFill>
          <a:blip r:embed="rId4">
            <a:alphaModFix/>
          </a:blip>
          <a:stretch>
            <a:fillRect/>
          </a:stretch>
        </p:blipFill>
        <p:spPr>
          <a:xfrm>
            <a:off x="240950" y="4206850"/>
            <a:ext cx="2785920" cy="701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559200" y="634075"/>
            <a:ext cx="80256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hlink"/>
                </a:solidFill>
                <a:uFill>
                  <a:noFill/>
                </a:uFill>
                <a:hlinkClick r:id="rId3"/>
              </a:rPr>
              <a:t>Disability</a:t>
            </a:r>
            <a:r>
              <a:rPr lang="en">
                <a:solidFill>
                  <a:schemeClr val="hlink"/>
                </a:solidFill>
                <a:uFill>
                  <a:noFill/>
                </a:uFill>
                <a:hlinkClick r:id="rId4"/>
              </a:rPr>
              <a:t> Advocacy Certificate Program</a:t>
            </a:r>
            <a:endParaRPr/>
          </a:p>
        </p:txBody>
      </p:sp>
      <p:sp>
        <p:nvSpPr>
          <p:cNvPr id="162" name="Google Shape;162;p29"/>
          <p:cNvSpPr txBox="1"/>
          <p:nvPr/>
        </p:nvSpPr>
        <p:spPr>
          <a:xfrm>
            <a:off x="559200" y="1313675"/>
            <a:ext cx="6132900" cy="2878200"/>
          </a:xfrm>
          <a:prstGeom prst="rect">
            <a:avLst/>
          </a:prstGeom>
          <a:noFill/>
          <a:ln>
            <a:noFill/>
          </a:ln>
        </p:spPr>
        <p:txBody>
          <a:bodyPr anchorCtr="0" anchor="t" bIns="91425" lIns="91425" spcFirstLastPara="1" rIns="91425" wrap="square" tIns="91425">
            <a:spAutoFit/>
          </a:bodyPr>
          <a:lstStyle/>
          <a:p>
            <a:pPr indent="-387350" lvl="0" marL="457200" rtl="0" algn="l">
              <a:lnSpc>
                <a:spcPct val="150000"/>
              </a:lnSpc>
              <a:spcBef>
                <a:spcPts val="0"/>
              </a:spcBef>
              <a:spcAft>
                <a:spcPts val="0"/>
              </a:spcAft>
              <a:buSzPts val="2500"/>
              <a:buFont typeface="Lato"/>
              <a:buChar char="●"/>
            </a:pPr>
            <a:r>
              <a:rPr lang="en" sz="2500">
                <a:latin typeface="Lato"/>
                <a:ea typeface="Lato"/>
                <a:cs typeface="Lato"/>
                <a:sym typeface="Lato"/>
              </a:rPr>
              <a:t>Advocacy using storytelling</a:t>
            </a:r>
            <a:endParaRPr sz="2500">
              <a:latin typeface="Lato"/>
              <a:ea typeface="Lato"/>
              <a:cs typeface="Lato"/>
              <a:sym typeface="Lato"/>
            </a:endParaRPr>
          </a:p>
          <a:p>
            <a:pPr indent="-387350" lvl="0" marL="457200" rtl="0" algn="l">
              <a:lnSpc>
                <a:spcPct val="150000"/>
              </a:lnSpc>
              <a:spcBef>
                <a:spcPts val="0"/>
              </a:spcBef>
              <a:spcAft>
                <a:spcPts val="0"/>
              </a:spcAft>
              <a:buSzPts val="2500"/>
              <a:buFont typeface="Lato"/>
              <a:buChar char="●"/>
            </a:pPr>
            <a:r>
              <a:rPr lang="en" sz="2500">
                <a:latin typeface="Lato"/>
                <a:ea typeface="Lato"/>
                <a:cs typeface="Lato"/>
                <a:sym typeface="Lato"/>
              </a:rPr>
              <a:t>Weekly speakers or class discussions</a:t>
            </a:r>
            <a:endParaRPr sz="2500">
              <a:latin typeface="Lato"/>
              <a:ea typeface="Lato"/>
              <a:cs typeface="Lato"/>
              <a:sym typeface="Lato"/>
            </a:endParaRPr>
          </a:p>
          <a:p>
            <a:pPr indent="-387350" lvl="0" marL="457200" rtl="0" algn="l">
              <a:lnSpc>
                <a:spcPct val="150000"/>
              </a:lnSpc>
              <a:spcBef>
                <a:spcPts val="0"/>
              </a:spcBef>
              <a:spcAft>
                <a:spcPts val="0"/>
              </a:spcAft>
              <a:buSzPts val="2500"/>
              <a:buFont typeface="Lato"/>
              <a:buChar char="●"/>
            </a:pPr>
            <a:r>
              <a:rPr lang="en" sz="2500">
                <a:latin typeface="Lato"/>
                <a:ea typeface="Lato"/>
                <a:cs typeface="Lato"/>
                <a:sym typeface="Lato"/>
              </a:rPr>
              <a:t>2023 Assignments: Policy Memo, Meeting with an Elected Official, Advocacy Plans Presentations</a:t>
            </a:r>
            <a:endParaRPr sz="2500">
              <a:latin typeface="Lato"/>
              <a:ea typeface="Lato"/>
              <a:cs typeface="Lato"/>
              <a:sym typeface="Lato"/>
            </a:endParaRPr>
          </a:p>
        </p:txBody>
      </p:sp>
      <p:pic>
        <p:nvPicPr>
          <p:cNvPr descr="Blue AAPD logo" id="163" name="Google Shape;163;p29"/>
          <p:cNvPicPr preferRelativeResize="0"/>
          <p:nvPr/>
        </p:nvPicPr>
        <p:blipFill>
          <a:blip r:embed="rId5">
            <a:alphaModFix/>
          </a:blip>
          <a:stretch>
            <a:fillRect/>
          </a:stretch>
        </p:blipFill>
        <p:spPr>
          <a:xfrm>
            <a:off x="240950" y="4206850"/>
            <a:ext cx="2785920" cy="701925"/>
          </a:xfrm>
          <a:prstGeom prst="rect">
            <a:avLst/>
          </a:prstGeom>
          <a:noFill/>
          <a:ln>
            <a:noFill/>
          </a:ln>
        </p:spPr>
      </p:pic>
      <p:pic>
        <p:nvPicPr>
          <p:cNvPr descr="Two images in decorative orange bubbles. The first image is a photo of a breakout room of interns. The second image is a candid photo of AAPD interns seated around a conference table during a presentation on Disability in American History." id="164" name="Google Shape;164;p29"/>
          <p:cNvPicPr preferRelativeResize="0"/>
          <p:nvPr/>
        </p:nvPicPr>
        <p:blipFill rotWithShape="1">
          <a:blip r:embed="rId6">
            <a:alphaModFix/>
          </a:blip>
          <a:srcRect b="4942" l="14821" r="4363" t="5843"/>
          <a:stretch/>
        </p:blipFill>
        <p:spPr>
          <a:xfrm>
            <a:off x="5543703" y="1169275"/>
            <a:ext cx="3600296" cy="3974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type="title"/>
          </p:nvPr>
        </p:nvSpPr>
        <p:spPr>
          <a:xfrm>
            <a:off x="727800" y="5720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a:t>Mentorship &amp; Community</a:t>
            </a:r>
            <a:endParaRPr/>
          </a:p>
        </p:txBody>
      </p:sp>
      <p:sp>
        <p:nvSpPr>
          <p:cNvPr id="170" name="Google Shape;170;p30"/>
          <p:cNvSpPr txBox="1"/>
          <p:nvPr/>
        </p:nvSpPr>
        <p:spPr>
          <a:xfrm>
            <a:off x="240950" y="1506538"/>
            <a:ext cx="4610400" cy="2301000"/>
          </a:xfrm>
          <a:prstGeom prst="rect">
            <a:avLst/>
          </a:prstGeom>
          <a:noFill/>
          <a:ln>
            <a:noFill/>
          </a:ln>
        </p:spPr>
        <p:txBody>
          <a:bodyPr anchorCtr="0" anchor="t" bIns="91425" lIns="91425" spcFirstLastPara="1" rIns="91425" wrap="square" tIns="91425">
            <a:spAutoFit/>
          </a:bodyPr>
          <a:lstStyle/>
          <a:p>
            <a:pPr indent="-387350" lvl="0" marL="457200" rtl="0" algn="l">
              <a:lnSpc>
                <a:spcPct val="150000"/>
              </a:lnSpc>
              <a:spcBef>
                <a:spcPts val="0"/>
              </a:spcBef>
              <a:spcAft>
                <a:spcPts val="0"/>
              </a:spcAft>
              <a:buSzPts val="2500"/>
              <a:buFont typeface="Lato"/>
              <a:buChar char="●"/>
            </a:pPr>
            <a:r>
              <a:rPr lang="en" sz="2500">
                <a:latin typeface="Lato"/>
                <a:ea typeface="Lato"/>
                <a:cs typeface="Lato"/>
                <a:sym typeface="Lato"/>
              </a:rPr>
              <a:t>1:1 mentorship from community leaders</a:t>
            </a:r>
            <a:endParaRPr sz="2500">
              <a:latin typeface="Lato"/>
              <a:ea typeface="Lato"/>
              <a:cs typeface="Lato"/>
              <a:sym typeface="Lato"/>
            </a:endParaRPr>
          </a:p>
          <a:p>
            <a:pPr indent="-387350" lvl="0" marL="457200" rtl="0" algn="l">
              <a:lnSpc>
                <a:spcPct val="150000"/>
              </a:lnSpc>
              <a:spcBef>
                <a:spcPts val="0"/>
              </a:spcBef>
              <a:spcAft>
                <a:spcPts val="0"/>
              </a:spcAft>
              <a:buClr>
                <a:schemeClr val="dk2"/>
              </a:buClr>
              <a:buSzPts val="2500"/>
              <a:buFont typeface="Lato"/>
              <a:buChar char="●"/>
            </a:pPr>
            <a:r>
              <a:rPr lang="en" sz="2500">
                <a:solidFill>
                  <a:schemeClr val="dk2"/>
                </a:solidFill>
                <a:latin typeface="Lato"/>
                <a:ea typeface="Lato"/>
                <a:cs typeface="Lato"/>
                <a:sym typeface="Lato"/>
              </a:rPr>
              <a:t>Community events &amp; networking opportunities</a:t>
            </a:r>
            <a:endParaRPr sz="2500">
              <a:latin typeface="Lato"/>
              <a:ea typeface="Lato"/>
              <a:cs typeface="Lato"/>
              <a:sym typeface="Lato"/>
            </a:endParaRPr>
          </a:p>
        </p:txBody>
      </p:sp>
      <p:pic>
        <p:nvPicPr>
          <p:cNvPr descr="Blue AAPD logo" id="171" name="Google Shape;171;p30"/>
          <p:cNvPicPr preferRelativeResize="0"/>
          <p:nvPr/>
        </p:nvPicPr>
        <p:blipFill>
          <a:blip r:embed="rId3">
            <a:alphaModFix/>
          </a:blip>
          <a:stretch>
            <a:fillRect/>
          </a:stretch>
        </p:blipFill>
        <p:spPr>
          <a:xfrm>
            <a:off x="240950" y="4206850"/>
            <a:ext cx="2785920" cy="701925"/>
          </a:xfrm>
          <a:prstGeom prst="rect">
            <a:avLst/>
          </a:prstGeom>
          <a:noFill/>
          <a:ln>
            <a:noFill/>
          </a:ln>
        </p:spPr>
      </p:pic>
      <p:pic>
        <p:nvPicPr>
          <p:cNvPr descr="Three photos displayed in a grid. Top left photo is of intern alumni and Programs Director Christine Liao signing to each other during the 20th anniversary event. The top right photo is of intern Shariese Katrell and her mentor Ola Ojewumi outside Howard theater. Bottom photo is of a small group of AAPD interns smiling for a photo in front of a photograph of the signing of the ADA, hung inside of the white house." id="172" name="Google Shape;172;p30"/>
          <p:cNvPicPr preferRelativeResize="0"/>
          <p:nvPr/>
        </p:nvPicPr>
        <p:blipFill>
          <a:blip r:embed="rId4">
            <a:alphaModFix/>
          </a:blip>
          <a:stretch>
            <a:fillRect/>
          </a:stretch>
        </p:blipFill>
        <p:spPr>
          <a:xfrm>
            <a:off x="4959475" y="875075"/>
            <a:ext cx="3964299" cy="3964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1"/>
          <p:cNvSpPr txBox="1"/>
          <p:nvPr>
            <p:ph idx="2" type="body"/>
          </p:nvPr>
        </p:nvSpPr>
        <p:spPr>
          <a:xfrm>
            <a:off x="4572000" y="502500"/>
            <a:ext cx="4192200" cy="3335100"/>
          </a:xfrm>
          <a:prstGeom prst="rect">
            <a:avLst/>
          </a:prstGeom>
        </p:spPr>
        <p:txBody>
          <a:bodyPr anchorCtr="0" anchor="t" bIns="91425" lIns="91425" spcFirstLastPara="1" rIns="91425" wrap="square" tIns="91425">
            <a:noAutofit/>
          </a:bodyPr>
          <a:lstStyle/>
          <a:p>
            <a:pPr indent="-387350" lvl="0" marL="457200" rtl="0" algn="l">
              <a:lnSpc>
                <a:spcPct val="150000"/>
              </a:lnSpc>
              <a:spcBef>
                <a:spcPts val="0"/>
              </a:spcBef>
              <a:spcAft>
                <a:spcPts val="0"/>
              </a:spcAft>
              <a:buSzPts val="2500"/>
              <a:buChar char="●"/>
            </a:pPr>
            <a:r>
              <a:rPr lang="en" sz="2500"/>
              <a:t>General Information</a:t>
            </a:r>
            <a:endParaRPr sz="2500"/>
          </a:p>
          <a:p>
            <a:pPr indent="-387350" lvl="0" marL="457200" rtl="0" algn="l">
              <a:lnSpc>
                <a:spcPct val="150000"/>
              </a:lnSpc>
              <a:spcBef>
                <a:spcPts val="0"/>
              </a:spcBef>
              <a:spcAft>
                <a:spcPts val="0"/>
              </a:spcAft>
              <a:buSzPts val="2500"/>
              <a:buChar char="●"/>
            </a:pPr>
            <a:r>
              <a:rPr lang="en" sz="2500"/>
              <a:t>Resume and References</a:t>
            </a:r>
            <a:endParaRPr sz="2500"/>
          </a:p>
          <a:p>
            <a:pPr indent="-387350" lvl="0" marL="457200" rtl="0" algn="l">
              <a:lnSpc>
                <a:spcPct val="150000"/>
              </a:lnSpc>
              <a:spcBef>
                <a:spcPts val="0"/>
              </a:spcBef>
              <a:spcAft>
                <a:spcPts val="0"/>
              </a:spcAft>
              <a:buSzPts val="2500"/>
              <a:buChar char="●"/>
            </a:pPr>
            <a:r>
              <a:rPr lang="en" sz="2500"/>
              <a:t>Internship Placement</a:t>
            </a:r>
            <a:endParaRPr sz="2500"/>
          </a:p>
          <a:p>
            <a:pPr indent="-387350" lvl="0" marL="457200" rtl="0" algn="l">
              <a:lnSpc>
                <a:spcPct val="150000"/>
              </a:lnSpc>
              <a:spcBef>
                <a:spcPts val="0"/>
              </a:spcBef>
              <a:spcAft>
                <a:spcPts val="0"/>
              </a:spcAft>
              <a:buSzPts val="2500"/>
              <a:buChar char="●"/>
            </a:pPr>
            <a:r>
              <a:rPr lang="en" sz="2500"/>
              <a:t>3 Essay Questions</a:t>
            </a:r>
            <a:endParaRPr sz="2500"/>
          </a:p>
          <a:p>
            <a:pPr indent="-387350" lvl="0" marL="457200" rtl="0" algn="l">
              <a:lnSpc>
                <a:spcPct val="150000"/>
              </a:lnSpc>
              <a:spcBef>
                <a:spcPts val="0"/>
              </a:spcBef>
              <a:spcAft>
                <a:spcPts val="0"/>
              </a:spcAft>
              <a:buSzPts val="2500"/>
              <a:buChar char="●"/>
            </a:pPr>
            <a:r>
              <a:rPr lang="en" sz="2500"/>
              <a:t>Demographics (optional)</a:t>
            </a:r>
            <a:endParaRPr sz="2500"/>
          </a:p>
        </p:txBody>
      </p:sp>
      <p:pic>
        <p:nvPicPr>
          <p:cNvPr descr="AAPD Logo in White" id="178" name="Google Shape;178;p31"/>
          <p:cNvPicPr preferRelativeResize="0"/>
          <p:nvPr/>
        </p:nvPicPr>
        <p:blipFill>
          <a:blip r:embed="rId3">
            <a:alphaModFix/>
          </a:blip>
          <a:stretch>
            <a:fillRect/>
          </a:stretch>
        </p:blipFill>
        <p:spPr>
          <a:xfrm>
            <a:off x="177670" y="4328000"/>
            <a:ext cx="3426028" cy="605575"/>
          </a:xfrm>
          <a:prstGeom prst="rect">
            <a:avLst/>
          </a:prstGeom>
          <a:noFill/>
          <a:ln>
            <a:noFill/>
          </a:ln>
        </p:spPr>
      </p:pic>
      <p:sp>
        <p:nvSpPr>
          <p:cNvPr id="179" name="Google Shape;179;p31"/>
          <p:cNvSpPr txBox="1"/>
          <p:nvPr>
            <p:ph type="title"/>
          </p:nvPr>
        </p:nvSpPr>
        <p:spPr>
          <a:xfrm>
            <a:off x="838450" y="1318650"/>
            <a:ext cx="30438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200">
                <a:solidFill>
                  <a:schemeClr val="accent3"/>
                </a:solidFill>
              </a:rPr>
              <a:t>Internship Application Components</a:t>
            </a:r>
            <a:endParaRPr sz="3200">
              <a:solidFill>
                <a:schemeClr val="accent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838450" y="1318650"/>
            <a:ext cx="30438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200">
                <a:solidFill>
                  <a:schemeClr val="accent3"/>
                </a:solidFill>
              </a:rPr>
              <a:t>Sections 1 &amp; 2</a:t>
            </a:r>
            <a:endParaRPr sz="3200">
              <a:solidFill>
                <a:schemeClr val="accent3"/>
              </a:solidFill>
            </a:endParaRPr>
          </a:p>
        </p:txBody>
      </p:sp>
      <p:sp>
        <p:nvSpPr>
          <p:cNvPr id="185" name="Google Shape;185;p32"/>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86" name="Google Shape;186;p32"/>
          <p:cNvSpPr txBox="1"/>
          <p:nvPr>
            <p:ph idx="2" type="body"/>
          </p:nvPr>
        </p:nvSpPr>
        <p:spPr>
          <a:xfrm>
            <a:off x="4811700" y="277325"/>
            <a:ext cx="4159200" cy="48663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General Information</a:t>
            </a:r>
            <a:endParaRPr sz="2500"/>
          </a:p>
          <a:p>
            <a:pPr indent="-387350" lvl="1" marL="914400" rtl="0" algn="l">
              <a:spcBef>
                <a:spcPts val="0"/>
              </a:spcBef>
              <a:spcAft>
                <a:spcPts val="0"/>
              </a:spcAft>
              <a:buSzPts val="2500"/>
              <a:buChar char="○"/>
            </a:pPr>
            <a:r>
              <a:rPr lang="en" sz="2500"/>
              <a:t>Contact Info</a:t>
            </a:r>
            <a:endParaRPr sz="2500"/>
          </a:p>
          <a:p>
            <a:pPr indent="-387350" lvl="1" marL="914400" rtl="0" algn="l">
              <a:spcBef>
                <a:spcPts val="0"/>
              </a:spcBef>
              <a:spcAft>
                <a:spcPts val="0"/>
              </a:spcAft>
              <a:buSzPts val="2500"/>
              <a:buChar char="○"/>
            </a:pPr>
            <a:r>
              <a:rPr lang="en" sz="2500"/>
              <a:t>Eligibility</a:t>
            </a:r>
            <a:endParaRPr sz="2500"/>
          </a:p>
          <a:p>
            <a:pPr indent="-387350" lvl="1" marL="914400" rtl="0" algn="l">
              <a:spcBef>
                <a:spcPts val="0"/>
              </a:spcBef>
              <a:spcAft>
                <a:spcPts val="0"/>
              </a:spcAft>
              <a:buSzPts val="2500"/>
              <a:buChar char="○"/>
            </a:pPr>
            <a:r>
              <a:rPr lang="en" sz="2500"/>
              <a:t>AAPD-related questions</a:t>
            </a:r>
            <a:endParaRPr sz="2500"/>
          </a:p>
          <a:p>
            <a:pPr indent="-387350" lvl="0" marL="457200" rtl="0" algn="l">
              <a:spcBef>
                <a:spcPts val="0"/>
              </a:spcBef>
              <a:spcAft>
                <a:spcPts val="0"/>
              </a:spcAft>
              <a:buSzPts val="2500"/>
              <a:buChar char="●"/>
            </a:pPr>
            <a:r>
              <a:rPr lang="en" sz="2500"/>
              <a:t>Resume</a:t>
            </a:r>
            <a:endParaRPr sz="2500"/>
          </a:p>
          <a:p>
            <a:pPr indent="-387350" lvl="0" marL="457200" rtl="0" algn="l">
              <a:spcBef>
                <a:spcPts val="0"/>
              </a:spcBef>
              <a:spcAft>
                <a:spcPts val="0"/>
              </a:spcAft>
              <a:buClr>
                <a:schemeClr val="lt2"/>
              </a:buClr>
              <a:buSzPts val="2500"/>
              <a:buChar char="●"/>
            </a:pPr>
            <a:r>
              <a:rPr lang="en" sz="2500">
                <a:solidFill>
                  <a:schemeClr val="lt2"/>
                </a:solidFill>
              </a:rPr>
              <a:t>References</a:t>
            </a:r>
            <a:endParaRPr sz="2500">
              <a:solidFill>
                <a:schemeClr val="lt2"/>
              </a:solidFill>
            </a:endParaRPr>
          </a:p>
          <a:p>
            <a:pPr indent="-374650" lvl="1" marL="914400" rtl="0" algn="l">
              <a:spcBef>
                <a:spcPts val="0"/>
              </a:spcBef>
              <a:spcAft>
                <a:spcPts val="0"/>
              </a:spcAft>
              <a:buClr>
                <a:schemeClr val="lt2"/>
              </a:buClr>
              <a:buSzPts val="2300"/>
              <a:buChar char="○"/>
            </a:pPr>
            <a:r>
              <a:rPr lang="en" sz="2300">
                <a:solidFill>
                  <a:schemeClr val="lt2"/>
                </a:solidFill>
              </a:rPr>
              <a:t>At least 1 professional</a:t>
            </a:r>
            <a:endParaRPr sz="2300">
              <a:solidFill>
                <a:schemeClr val="lt2"/>
              </a:solidFill>
            </a:endParaRPr>
          </a:p>
          <a:p>
            <a:pPr indent="-374650" lvl="1" marL="914400" rtl="0" algn="l">
              <a:spcBef>
                <a:spcPts val="0"/>
              </a:spcBef>
              <a:spcAft>
                <a:spcPts val="0"/>
              </a:spcAft>
              <a:buClr>
                <a:schemeClr val="lt2"/>
              </a:buClr>
              <a:buSzPts val="2300"/>
              <a:buChar char="○"/>
            </a:pPr>
            <a:r>
              <a:rPr lang="en" sz="2300">
                <a:solidFill>
                  <a:schemeClr val="lt2"/>
                </a:solidFill>
              </a:rPr>
              <a:t>1 can be personal</a:t>
            </a:r>
            <a:endParaRPr sz="2500"/>
          </a:p>
        </p:txBody>
      </p:sp>
      <p:pic>
        <p:nvPicPr>
          <p:cNvPr descr="AAPD Logo in White" id="187" name="Google Shape;187;p32"/>
          <p:cNvPicPr preferRelativeResize="0"/>
          <p:nvPr/>
        </p:nvPicPr>
        <p:blipFill>
          <a:blip r:embed="rId3">
            <a:alphaModFix/>
          </a:blip>
          <a:stretch>
            <a:fillRect/>
          </a:stretch>
        </p:blipFill>
        <p:spPr>
          <a:xfrm>
            <a:off x="177670" y="4328000"/>
            <a:ext cx="3426028" cy="605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ph type="title"/>
          </p:nvPr>
        </p:nvSpPr>
        <p:spPr>
          <a:xfrm>
            <a:off x="838450" y="1318650"/>
            <a:ext cx="30438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200">
                <a:solidFill>
                  <a:schemeClr val="accent3"/>
                </a:solidFill>
              </a:rPr>
              <a:t>Sections 3 &amp; 4</a:t>
            </a:r>
            <a:endParaRPr sz="3200">
              <a:solidFill>
                <a:schemeClr val="accent3"/>
              </a:solidFill>
            </a:endParaRPr>
          </a:p>
        </p:txBody>
      </p:sp>
      <p:sp>
        <p:nvSpPr>
          <p:cNvPr id="193" name="Google Shape;193;p33"/>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94" name="Google Shape;194;p33"/>
          <p:cNvSpPr txBox="1"/>
          <p:nvPr>
            <p:ph idx="2" type="body"/>
          </p:nvPr>
        </p:nvSpPr>
        <p:spPr>
          <a:xfrm>
            <a:off x="4572000" y="165925"/>
            <a:ext cx="4563000" cy="45198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Clr>
                <a:schemeClr val="lt2"/>
              </a:buClr>
              <a:buSzPts val="2500"/>
              <a:buChar char="●"/>
            </a:pPr>
            <a:r>
              <a:rPr lang="en" sz="2500">
                <a:solidFill>
                  <a:schemeClr val="lt2"/>
                </a:solidFill>
              </a:rPr>
              <a:t>Internship Preferences</a:t>
            </a:r>
            <a:endParaRPr sz="2500">
              <a:solidFill>
                <a:schemeClr val="lt2"/>
              </a:solidFill>
            </a:endParaRPr>
          </a:p>
          <a:p>
            <a:pPr indent="-374650" lvl="1" marL="914400" rtl="0" algn="l">
              <a:spcBef>
                <a:spcPts val="0"/>
              </a:spcBef>
              <a:spcAft>
                <a:spcPts val="0"/>
              </a:spcAft>
              <a:buClr>
                <a:schemeClr val="lt2"/>
              </a:buClr>
              <a:buSzPts val="2300"/>
              <a:buChar char="○"/>
            </a:pPr>
            <a:r>
              <a:rPr lang="en" sz="2300">
                <a:solidFill>
                  <a:schemeClr val="lt2"/>
                </a:solidFill>
              </a:rPr>
              <a:t>Congressional, Federal, Non-profit, For-Profit</a:t>
            </a:r>
            <a:endParaRPr sz="2300">
              <a:solidFill>
                <a:schemeClr val="lt2"/>
              </a:solidFill>
            </a:endParaRPr>
          </a:p>
          <a:p>
            <a:pPr indent="-374650" lvl="1" marL="914400" rtl="0" algn="l">
              <a:spcBef>
                <a:spcPts val="0"/>
              </a:spcBef>
              <a:spcAft>
                <a:spcPts val="0"/>
              </a:spcAft>
              <a:buClr>
                <a:schemeClr val="lt2"/>
              </a:buClr>
              <a:buSzPts val="2300"/>
              <a:buChar char="○"/>
            </a:pPr>
            <a:r>
              <a:rPr lang="en" sz="2300">
                <a:solidFill>
                  <a:schemeClr val="lt2"/>
                </a:solidFill>
              </a:rPr>
              <a:t>In-person, remote, or flexible</a:t>
            </a:r>
            <a:endParaRPr sz="2300">
              <a:solidFill>
                <a:schemeClr val="lt2"/>
              </a:solidFill>
            </a:endParaRPr>
          </a:p>
          <a:p>
            <a:pPr indent="-387350" lvl="0" marL="457200" rtl="0" algn="l">
              <a:spcBef>
                <a:spcPts val="0"/>
              </a:spcBef>
              <a:spcAft>
                <a:spcPts val="0"/>
              </a:spcAft>
              <a:buSzPts val="2500"/>
              <a:buChar char="●"/>
            </a:pPr>
            <a:r>
              <a:rPr lang="en" sz="2500"/>
              <a:t>3 Essay Questions</a:t>
            </a:r>
            <a:endParaRPr sz="2500"/>
          </a:p>
          <a:p>
            <a:pPr indent="-374650" lvl="1" marL="800100" rtl="0" algn="l">
              <a:spcBef>
                <a:spcPts val="0"/>
              </a:spcBef>
              <a:spcAft>
                <a:spcPts val="0"/>
              </a:spcAft>
              <a:buSzPts val="2300"/>
              <a:buChar char="○"/>
            </a:pPr>
            <a:r>
              <a:rPr lang="en" sz="2300"/>
              <a:t>Helps us understand you as a leader</a:t>
            </a:r>
            <a:endParaRPr sz="2300"/>
          </a:p>
          <a:p>
            <a:pPr indent="-374650" lvl="1" marL="800100" rtl="0" algn="l">
              <a:spcBef>
                <a:spcPts val="0"/>
              </a:spcBef>
              <a:spcAft>
                <a:spcPts val="0"/>
              </a:spcAft>
              <a:buSzPts val="2300"/>
              <a:buChar char="○"/>
            </a:pPr>
            <a:r>
              <a:rPr lang="en" sz="2300"/>
              <a:t>Share details &amp; specifics</a:t>
            </a:r>
            <a:endParaRPr sz="2300"/>
          </a:p>
          <a:p>
            <a:pPr indent="-374650" lvl="1" marL="800100" rtl="0" algn="l">
              <a:spcBef>
                <a:spcPts val="0"/>
              </a:spcBef>
              <a:spcAft>
                <a:spcPts val="0"/>
              </a:spcAft>
              <a:buSzPts val="2300"/>
              <a:buChar char="○"/>
            </a:pPr>
            <a:r>
              <a:rPr lang="en" sz="2300"/>
              <a:t>Answer the questions fully</a:t>
            </a:r>
            <a:endParaRPr sz="2300"/>
          </a:p>
        </p:txBody>
      </p:sp>
      <p:pic>
        <p:nvPicPr>
          <p:cNvPr descr="AAPD Logo in White" id="195" name="Google Shape;195;p33"/>
          <p:cNvPicPr preferRelativeResize="0"/>
          <p:nvPr/>
        </p:nvPicPr>
        <p:blipFill>
          <a:blip r:embed="rId3">
            <a:alphaModFix/>
          </a:blip>
          <a:stretch>
            <a:fillRect/>
          </a:stretch>
        </p:blipFill>
        <p:spPr>
          <a:xfrm>
            <a:off x="177670" y="4328000"/>
            <a:ext cx="3426028" cy="605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P  theme">
  <a:themeElements>
    <a:clrScheme name="Streamline">
      <a:dk1>
        <a:srgbClr val="228CF4"/>
      </a:dk1>
      <a:lt1>
        <a:srgbClr val="FFFFFF"/>
      </a:lt1>
      <a:dk2>
        <a:srgbClr val="000000"/>
      </a:dk2>
      <a:lt2>
        <a:srgbClr val="060137"/>
      </a:lt2>
      <a:accent1>
        <a:srgbClr val="060137"/>
      </a:accent1>
      <a:accent2>
        <a:srgbClr val="228CF4"/>
      </a:accent2>
      <a:accent3>
        <a:srgbClr val="F58320"/>
      </a:accent3>
      <a:accent4>
        <a:srgbClr val="228CF4"/>
      </a:accent4>
      <a:accent5>
        <a:srgbClr val="060137"/>
      </a:accent5>
      <a:accent6>
        <a:srgbClr val="F58320"/>
      </a:accent6>
      <a:hlink>
        <a:srgbClr val="060137"/>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